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32" r:id="rId4"/>
    <p:sldMasterId id="2147483744" r:id="rId5"/>
    <p:sldMasterId id="2147483756" r:id="rId6"/>
    <p:sldMasterId id="2147483768" r:id="rId7"/>
  </p:sldMasterIdLst>
  <p:notesMasterIdLst>
    <p:notesMasterId r:id="rId24"/>
  </p:notesMasterIdLst>
  <p:sldIdLst>
    <p:sldId id="256" r:id="rId8"/>
    <p:sldId id="257" r:id="rId9"/>
    <p:sldId id="258" r:id="rId10"/>
    <p:sldId id="259" r:id="rId11"/>
    <p:sldId id="260" r:id="rId12"/>
    <p:sldId id="261" r:id="rId13"/>
    <p:sldId id="272" r:id="rId14"/>
    <p:sldId id="265" r:id="rId15"/>
    <p:sldId id="262" r:id="rId16"/>
    <p:sldId id="274" r:id="rId17"/>
    <p:sldId id="270" r:id="rId18"/>
    <p:sldId id="273" r:id="rId19"/>
    <p:sldId id="271" r:id="rId20"/>
    <p:sldId id="266" r:id="rId21"/>
    <p:sldId id="267"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000"/>
    <a:srgbClr val="F8F200"/>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60686" autoAdjust="0"/>
  </p:normalViewPr>
  <p:slideViewPr>
    <p:cSldViewPr>
      <p:cViewPr>
        <p:scale>
          <a:sx n="66" d="100"/>
          <a:sy n="66" d="100"/>
        </p:scale>
        <p:origin x="-293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D3002-876A-4B86-A73D-1E1B5EF3FD2F}" type="datetimeFigureOut">
              <a:rPr lang="en-CA" smtClean="0"/>
              <a:t>2019/Apr/04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2FF566-EE50-464D-B07B-CD7A2768F027}" type="slidenum">
              <a:rPr lang="en-CA" smtClean="0"/>
              <a:t>‹#›</a:t>
            </a:fld>
            <a:endParaRPr lang="en-CA"/>
          </a:p>
        </p:txBody>
      </p:sp>
    </p:spTree>
    <p:extLst>
      <p:ext uri="{BB962C8B-B14F-4D97-AF65-F5344CB8AC3E}">
        <p14:creationId xmlns:p14="http://schemas.microsoft.com/office/powerpoint/2010/main" val="251314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2FF566-EE50-464D-B07B-CD7A2768F027}" type="slidenum">
              <a:rPr lang="en-CA" smtClean="0"/>
              <a:t>1</a:t>
            </a:fld>
            <a:endParaRPr lang="en-CA"/>
          </a:p>
        </p:txBody>
      </p:sp>
    </p:spTree>
    <p:extLst>
      <p:ext uri="{BB962C8B-B14F-4D97-AF65-F5344CB8AC3E}">
        <p14:creationId xmlns:p14="http://schemas.microsoft.com/office/powerpoint/2010/main" val="1795900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a:t>
            </a:r>
            <a:r>
              <a:rPr lang="en-CA" baseline="0" dirty="0" smtClean="0"/>
              <a:t> what can be done? Is it all doom and gloom? No! Quite the opposite. Like individual resilience that can be built up at a personal level, organizations can do things to help relieve this stress before, during, and after a traumatic event.</a:t>
            </a:r>
          </a:p>
          <a:p>
            <a:endParaRPr lang="en-CA" baseline="0" dirty="0" smtClean="0"/>
          </a:p>
          <a:p>
            <a:r>
              <a:rPr lang="en-CA" baseline="0" dirty="0" smtClean="0"/>
              <a:t>In no particular order, and with no emphasis on one over the other. All of the strategies can be employed, much like the list above for individual strategies. The goal is to find a balance in this and develop a program that’s right for you and your organization.</a:t>
            </a:r>
          </a:p>
          <a:p>
            <a:pPr marL="171450" indent="-171450">
              <a:buFontTx/>
              <a:buChar char="-"/>
            </a:pPr>
            <a:r>
              <a:rPr lang="en-CA" baseline="0" dirty="0" smtClean="0"/>
              <a:t>Develop a representative group for peer support. It’s not something that leadership can develop for you, nor should it exclude senior management. Everyone has a part, and the goal is to bring together a peer support team that balances the resources, communication, people, and techniques effectively. </a:t>
            </a:r>
          </a:p>
          <a:p>
            <a:pPr marL="171450" indent="-171450">
              <a:buFontTx/>
              <a:buChar char="-"/>
            </a:pPr>
            <a:r>
              <a:rPr lang="en-CA" baseline="0" dirty="0" smtClean="0"/>
              <a:t>Information and education is key. Reducing stigma and creating a healthy environment where mental health can be dealt with properly comes from having the right information and sharing it freely.</a:t>
            </a:r>
          </a:p>
          <a:p>
            <a:pPr marL="171450" indent="-171450">
              <a:buFontTx/>
              <a:buChar char="-"/>
            </a:pPr>
            <a:r>
              <a:rPr lang="en-CA" baseline="0" dirty="0" smtClean="0"/>
              <a:t>Get prepared. Having an awareness of the hazards that exist for your organization, developing response plans, and then practicing them in a safe way can be seen as an inoculation to the trauma. By having a well trained, knowledgeable staff during an incident can reduce the sense of helplessness and powerlessness that may come if people aren’t prepared. That’s not to say you should create an environment that focuses on the negative and dwells on what bad could happen, but instead at least embracing it and doing little things to help prepare the team.</a:t>
            </a:r>
          </a:p>
          <a:p>
            <a:pPr marL="171450" indent="-171450">
              <a:buFontTx/>
              <a:buChar char="-"/>
            </a:pPr>
            <a:r>
              <a:rPr lang="en-CA" baseline="0" dirty="0" smtClean="0"/>
              <a:t>Having a strong and accessible EFAP – and the confidence to use it anonymously or without fear of recrimination. Stigma!</a:t>
            </a:r>
          </a:p>
          <a:p>
            <a:pPr marL="171450" indent="-171450">
              <a:buFontTx/>
              <a:buChar char="-"/>
            </a:pPr>
            <a:r>
              <a:rPr lang="en-CA" baseline="0" dirty="0" smtClean="0"/>
              <a:t>Strong leadership, not just in management, but at all levels, that are willing to champion the mental health program within the organization. </a:t>
            </a:r>
          </a:p>
          <a:p>
            <a:pPr marL="171450" indent="-171450">
              <a:buFontTx/>
              <a:buChar char="-"/>
            </a:pPr>
            <a:r>
              <a:rPr lang="en-CA" baseline="0" dirty="0" smtClean="0"/>
              <a:t>Maintain connections and keep in touch. Having small ways to keep the teams connected, especially if they’re separated by geography or function within the organization. Just like in your personal life, having strong connections to your peers helps foster a sense of trust that will help keep the organization strong.</a:t>
            </a:r>
          </a:p>
          <a:p>
            <a:pPr marL="171450" indent="-171450">
              <a:buFontTx/>
              <a:buChar char="-"/>
            </a:pPr>
            <a:r>
              <a:rPr lang="en-CA" baseline="0" dirty="0" smtClean="0"/>
              <a:t>Quite often a lagging indicator is health and compensation claims. Keep your attention on the trends after an incident, normally there will be a sharp increase followed by a tapering off as the people heal and cope. If you see the trends going up and staying up, there may be a problem that needs to be addressed.</a:t>
            </a:r>
          </a:p>
          <a:p>
            <a:pPr marL="171450" indent="-171450">
              <a:buFontTx/>
              <a:buChar char="-"/>
            </a:pP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FE2FF566-EE50-464D-B07B-CD7A2768F027}"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50534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in order to put it into context, I’ll move on to a brief case study.</a:t>
            </a:r>
          </a:p>
          <a:p>
            <a:r>
              <a:rPr lang="en-CA" dirty="0" smtClean="0"/>
              <a:t>Keep</a:t>
            </a:r>
            <a:r>
              <a:rPr lang="en-CA" baseline="0" dirty="0" smtClean="0"/>
              <a:t> in mind that I’m unable to go into a lot of detail about the incident itself, and the associated police investigation, I can talk about some of the things the County did to deal with the situation that took place at the County Hall/Community Center on November 6, 2018.</a:t>
            </a:r>
          </a:p>
          <a:p>
            <a:r>
              <a:rPr lang="en-CA" baseline="0" dirty="0" smtClean="0"/>
              <a:t>On that night there was an explosion that took place on the second level of the parkade which caused a fire and the destruction of a number of vehicles on that level. The sole perpetrator was fatally injured and later succumbed to his injuries. The building was evacuated and there were no other injuries.</a:t>
            </a:r>
          </a:p>
          <a:p>
            <a:r>
              <a:rPr lang="en-CA" baseline="0" dirty="0" smtClean="0"/>
              <a:t>While damage was extensive, with smoke, soot, and debris throughout the building, the damage was light considering what took place. </a:t>
            </a:r>
          </a:p>
          <a:p>
            <a:r>
              <a:rPr lang="en-CA" baseline="0" dirty="0" smtClean="0"/>
              <a:t>Of note, the County’s Emergency Operations Center is in the basement of County Hall, requiring us to establish a secondary EOC at Fire Station #6.</a:t>
            </a:r>
          </a:p>
          <a:p>
            <a:r>
              <a:rPr lang="en-CA" baseline="0" dirty="0" smtClean="0"/>
              <a:t>About 90 County staff, most of them trained and experienced in the EOC, helped provide support to the response, recovery, and business continuity planning across the County.</a:t>
            </a:r>
          </a:p>
          <a:p>
            <a:r>
              <a:rPr lang="en-CA" baseline="0" dirty="0" smtClean="0"/>
              <a:t>The EOC was stood up for approximately 10 days, and the approximately 600 displaced staff were found temporary homes or workarounds to continue the important services that the County provides its citizens.</a:t>
            </a:r>
          </a:p>
          <a:p>
            <a:r>
              <a:rPr lang="en-CA" baseline="0" dirty="0" smtClean="0"/>
              <a:t>While the Library and Parkade are still closed for the foreseeable future as remediation continues to take place, the CH/CC facilities have been coming back online and staff returning to their normal offices and routines.</a:t>
            </a:r>
          </a:p>
          <a:p>
            <a:endParaRPr lang="en-CA" dirty="0"/>
          </a:p>
        </p:txBody>
      </p:sp>
      <p:sp>
        <p:nvSpPr>
          <p:cNvPr id="4" name="Slide Number Placeholder 3"/>
          <p:cNvSpPr>
            <a:spLocks noGrp="1"/>
          </p:cNvSpPr>
          <p:nvPr>
            <p:ph type="sldNum" sz="quarter" idx="10"/>
          </p:nvPr>
        </p:nvSpPr>
        <p:spPr/>
        <p:txBody>
          <a:bodyPr/>
          <a:lstStyle/>
          <a:p>
            <a:fld id="{FE2FF566-EE50-464D-B07B-CD7A2768F027}"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val="505344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Allowing for support and emotional health to have a place</a:t>
            </a:r>
          </a:p>
          <a:p>
            <a:r>
              <a:rPr lang="en-CA" dirty="0" smtClean="0"/>
              <a:t>Prior to the event,</a:t>
            </a:r>
            <a:r>
              <a:rPr lang="en-CA" baseline="0" dirty="0" smtClean="0"/>
              <a:t> regularly held Mental Health First Aid sessions/courses open to all county staff</a:t>
            </a:r>
            <a:endParaRPr lang="en-CA" dirty="0" smtClean="0"/>
          </a:p>
          <a:p>
            <a:r>
              <a:rPr lang="en-CA" dirty="0" smtClean="0"/>
              <a:t>SCES Peer Support expanded to all of county staff</a:t>
            </a:r>
          </a:p>
          <a:p>
            <a:r>
              <a:rPr lang="en-CA" dirty="0" smtClean="0"/>
              <a:t>Sessions at Heartland Alliance</a:t>
            </a:r>
          </a:p>
          <a:p>
            <a:r>
              <a:rPr lang="en-CA" dirty="0" smtClean="0"/>
              <a:t>Support staff at key </a:t>
            </a:r>
            <a:r>
              <a:rPr lang="en-CA" dirty="0" smtClean="0"/>
              <a:t>milestones and welcoming</a:t>
            </a:r>
            <a:r>
              <a:rPr lang="en-CA" baseline="0" dirty="0" smtClean="0"/>
              <a:t> staff at the first day of re-entry.</a:t>
            </a:r>
            <a:endParaRPr lang="en-CA" dirty="0" smtClean="0"/>
          </a:p>
          <a:p>
            <a:r>
              <a:rPr lang="en-CA" dirty="0" smtClean="0"/>
              <a:t>EFAP through </a:t>
            </a:r>
            <a:r>
              <a:rPr lang="en-CA" dirty="0" err="1" smtClean="0"/>
              <a:t>Morneau</a:t>
            </a:r>
            <a:r>
              <a:rPr lang="en-CA" dirty="0" smtClean="0"/>
              <a:t> Shepell</a:t>
            </a:r>
          </a:p>
          <a:p>
            <a:r>
              <a:rPr lang="en-CA" dirty="0" smtClean="0"/>
              <a:t>Discussed the impacts on mental health and how we approached ensuring that staff had the appropriate supports to promote positive mental health.</a:t>
            </a:r>
          </a:p>
          <a:p>
            <a:r>
              <a:rPr lang="en-CA" dirty="0" smtClean="0"/>
              <a:t>Emphasized</a:t>
            </a:r>
            <a:r>
              <a:rPr lang="en-CA" baseline="0" dirty="0" smtClean="0"/>
              <a:t> early intervention prevents later impacts, such as employee turnover, stress, absenteeism, substance abuse, and other negative impacts in the workplace.</a:t>
            </a:r>
          </a:p>
          <a:p>
            <a:r>
              <a:rPr lang="en-CA" baseline="0" dirty="0" smtClean="0"/>
              <a:t>Talked about how SCES Peer Support was expanded to the whole county, with help from Leduc.</a:t>
            </a:r>
          </a:p>
          <a:p>
            <a:r>
              <a:rPr lang="en-CA" dirty="0" smtClean="0"/>
              <a:t>Of course this all took place concurrently with the emphasis on safety of those visiting or working in the space. Remediation was done with the long term view of health</a:t>
            </a:r>
            <a:r>
              <a:rPr lang="en-CA" baseline="0" dirty="0" smtClean="0"/>
              <a:t> of those in the space, as well as for future renovations etc.</a:t>
            </a:r>
          </a:p>
          <a:p>
            <a:endParaRPr lang="en-CA" dirty="0"/>
          </a:p>
        </p:txBody>
      </p:sp>
      <p:sp>
        <p:nvSpPr>
          <p:cNvPr id="4" name="Slide Number Placeholder 3"/>
          <p:cNvSpPr>
            <a:spLocks noGrp="1"/>
          </p:cNvSpPr>
          <p:nvPr>
            <p:ph type="sldNum" sz="quarter" idx="10"/>
          </p:nvPr>
        </p:nvSpPr>
        <p:spPr/>
        <p:txBody>
          <a:bodyPr/>
          <a:lstStyle/>
          <a:p>
            <a:fld id="{FE2FF566-EE50-464D-B07B-CD7A2768F027}"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val="505344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Regaining sense of normalcy</a:t>
            </a:r>
          </a:p>
          <a:p>
            <a:r>
              <a:rPr lang="en-CA" dirty="0" smtClean="0"/>
              <a:t>One of the key areas where we focused our attention</a:t>
            </a:r>
            <a:r>
              <a:rPr lang="en-CA" baseline="0" dirty="0" smtClean="0"/>
              <a:t> was around regaining a sense of “normal”.</a:t>
            </a:r>
          </a:p>
          <a:p>
            <a:r>
              <a:rPr lang="en-CA" baseline="0" dirty="0" smtClean="0"/>
              <a:t>The CC/CH facility is very much a centerpiece of not only the community as a whole, but also for the staff that work there. </a:t>
            </a:r>
          </a:p>
          <a:p>
            <a:r>
              <a:rPr lang="en-CA" dirty="0" smtClean="0"/>
              <a:t>A lot of our efforts in the response and recovery planning was to signal that</a:t>
            </a:r>
            <a:r>
              <a:rPr lang="en-CA" baseline="0" dirty="0" smtClean="0"/>
              <a:t> we were still “open for business”</a:t>
            </a:r>
          </a:p>
          <a:p>
            <a:r>
              <a:rPr lang="en-CA" baseline="0" dirty="0" smtClean="0"/>
              <a:t>Most of these activities focused on providing those key services in alternate way, such as utility bills, building permits, and other key functions that the County provides.</a:t>
            </a:r>
          </a:p>
          <a:p>
            <a:r>
              <a:rPr lang="en-CA" baseline="0" dirty="0" smtClean="0"/>
              <a:t>Some of the other efforts centered around functions like the Library, which provides not only books and materials, but is also part of the social fabric of the county and provides key social connections.</a:t>
            </a:r>
          </a:p>
          <a:p>
            <a:r>
              <a:rPr lang="en-CA" baseline="0" dirty="0" smtClean="0"/>
              <a:t>Family &amp; Community Services was likewise similar in that they wanted to keep up the important social services they provide, but also provide comfort and care in light of the shock to the community from this event, so doubly responsive.</a:t>
            </a:r>
          </a:p>
          <a:p>
            <a:r>
              <a:rPr lang="en-CA" baseline="0" dirty="0" smtClean="0"/>
              <a:t>But also some little things were done to signal that we intended to carry on as normal. This picture shows the County’s Fallen Heroes memorial in the CC facility. On Remembrance Day our contingent of fire, police, peace officers, and civilians performed their traditional memorial at the site. As you can see they used PPE but otherwise did things as they normally would. </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FE2FF566-EE50-464D-B07B-CD7A2768F027}" type="slidenum">
              <a:rPr lang="en-CA" smtClean="0">
                <a:solidFill>
                  <a:prstClr val="black"/>
                </a:solidFill>
              </a:rPr>
              <a:pPr/>
              <a:t>13</a:t>
            </a:fld>
            <a:endParaRPr lang="en-CA">
              <a:solidFill>
                <a:prstClr val="black"/>
              </a:solidFill>
            </a:endParaRPr>
          </a:p>
        </p:txBody>
      </p:sp>
    </p:spTree>
    <p:extLst>
      <p:ext uri="{BB962C8B-B14F-4D97-AF65-F5344CB8AC3E}">
        <p14:creationId xmlns:p14="http://schemas.microsoft.com/office/powerpoint/2010/main" val="505344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Don’t rely on google or WebMD, </a:t>
            </a:r>
          </a:p>
          <a:p>
            <a:r>
              <a:rPr lang="en-CA" dirty="0" smtClean="0"/>
              <a:t>If you are going to do</a:t>
            </a:r>
            <a:r>
              <a:rPr lang="en-CA" baseline="0" dirty="0" smtClean="0"/>
              <a:t> research online, at least visit some sites that have accurate and appropriate information</a:t>
            </a:r>
          </a:p>
          <a:p>
            <a:r>
              <a:rPr lang="en-CA" baseline="0" dirty="0" smtClean="0"/>
              <a:t>If you feel like you or someone you know desperately needs help and may be in trouble, don’t hesitate to call 911.</a:t>
            </a:r>
          </a:p>
          <a:p>
            <a:endParaRPr lang="en-CA" baseline="0" dirty="0" smtClean="0"/>
          </a:p>
          <a:p>
            <a:r>
              <a:rPr lang="en-CA" dirty="0" smtClean="0"/>
              <a:t>- ALSO WITH ALBERTA HEALTH SERVICES: HAS COMMUNITY</a:t>
            </a:r>
            <a:r>
              <a:rPr lang="en-CA" baseline="0" dirty="0" smtClean="0"/>
              <a:t> CARE ACCESS (24/7 HELP LINE AND CONNECTION TO MENTAL HEALTH / PTSD SUPPORT) http://www.albertahealthservices.ca/info/service.aspx?id=1001464</a:t>
            </a:r>
            <a:endParaRPr lang="en-CA" dirty="0"/>
          </a:p>
        </p:txBody>
      </p:sp>
      <p:sp>
        <p:nvSpPr>
          <p:cNvPr id="4" name="Slide Number Placeholder 3"/>
          <p:cNvSpPr>
            <a:spLocks noGrp="1"/>
          </p:cNvSpPr>
          <p:nvPr>
            <p:ph type="sldNum" sz="quarter" idx="10"/>
          </p:nvPr>
        </p:nvSpPr>
        <p:spPr/>
        <p:txBody>
          <a:bodyPr/>
          <a:lstStyle/>
          <a:p>
            <a:fld id="{FE2FF566-EE50-464D-B07B-CD7A2768F027}" type="slidenum">
              <a:rPr lang="en-CA" smtClean="0">
                <a:solidFill>
                  <a:prstClr val="black"/>
                </a:solidFill>
              </a:rPr>
              <a:pPr/>
              <a:t>14</a:t>
            </a:fld>
            <a:endParaRPr lang="en-CA">
              <a:solidFill>
                <a:prstClr val="black"/>
              </a:solidFill>
            </a:endParaRPr>
          </a:p>
        </p:txBody>
      </p:sp>
    </p:spTree>
    <p:extLst>
      <p:ext uri="{BB962C8B-B14F-4D97-AF65-F5344CB8AC3E}">
        <p14:creationId xmlns:p14="http://schemas.microsoft.com/office/powerpoint/2010/main" val="505344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Quote from Bill Clinton</a:t>
            </a:r>
          </a:p>
          <a:p>
            <a:endParaRPr lang="en-CA" dirty="0" smtClean="0"/>
          </a:p>
          <a:p>
            <a:r>
              <a:rPr lang="en-CA" dirty="0" smtClean="0"/>
              <a:t>The</a:t>
            </a:r>
            <a:r>
              <a:rPr lang="en-CA" baseline="0" dirty="0" smtClean="0"/>
              <a:t> key to overcoming stigma and bias is through learning and understanding. Learning about the impacts of mental illness brought on by traumatic events, and understanding what that does to ourselves and those around us. Mental illness strikes one in five Canadians, and that number only goes up with primary and secondary responders. It’s up to us to know about the nature of this illness and to hit back at it where it is most vulnerable, in ignorance and stigma. Working together we can create an environment where knowledge, understanding, empathy, and support help in healing mental illnesses and supporting positive mental health.</a:t>
            </a:r>
            <a:endParaRPr lang="en-CA" dirty="0"/>
          </a:p>
        </p:txBody>
      </p:sp>
      <p:sp>
        <p:nvSpPr>
          <p:cNvPr id="4" name="Slide Number Placeholder 3"/>
          <p:cNvSpPr>
            <a:spLocks noGrp="1"/>
          </p:cNvSpPr>
          <p:nvPr>
            <p:ph type="sldNum" sz="quarter" idx="10"/>
          </p:nvPr>
        </p:nvSpPr>
        <p:spPr/>
        <p:txBody>
          <a:bodyPr/>
          <a:lstStyle/>
          <a:p>
            <a:fld id="{FE2FF566-EE50-464D-B07B-CD7A2768F027}" type="slidenum">
              <a:rPr lang="en-CA" smtClean="0">
                <a:solidFill>
                  <a:prstClr val="black"/>
                </a:solidFill>
              </a:rPr>
              <a:pPr/>
              <a:t>15</a:t>
            </a:fld>
            <a:endParaRPr lang="en-CA">
              <a:solidFill>
                <a:prstClr val="black"/>
              </a:solidFill>
            </a:endParaRPr>
          </a:p>
        </p:txBody>
      </p:sp>
    </p:spTree>
    <p:extLst>
      <p:ext uri="{BB962C8B-B14F-4D97-AF65-F5344CB8AC3E}">
        <p14:creationId xmlns:p14="http://schemas.microsoft.com/office/powerpoint/2010/main" val="505344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2FF566-EE50-464D-B07B-CD7A2768F027}" type="slidenum">
              <a:rPr lang="en-CA" smtClean="0">
                <a:solidFill>
                  <a:prstClr val="black"/>
                </a:solidFill>
              </a:rPr>
              <a:pPr/>
              <a:t>16</a:t>
            </a:fld>
            <a:endParaRPr lang="en-CA">
              <a:solidFill>
                <a:prstClr val="black"/>
              </a:solidFill>
            </a:endParaRPr>
          </a:p>
        </p:txBody>
      </p:sp>
    </p:spTree>
    <p:extLst>
      <p:ext uri="{BB962C8B-B14F-4D97-AF65-F5344CB8AC3E}">
        <p14:creationId xmlns:p14="http://schemas.microsoft.com/office/powerpoint/2010/main" val="505344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2FF566-EE50-464D-B07B-CD7A2768F027}" type="slidenum">
              <a:rPr lang="en-CA" smtClean="0"/>
              <a:t>2</a:t>
            </a:fld>
            <a:endParaRPr lang="en-CA"/>
          </a:p>
        </p:txBody>
      </p:sp>
    </p:spTree>
    <p:extLst>
      <p:ext uri="{BB962C8B-B14F-4D97-AF65-F5344CB8AC3E}">
        <p14:creationId xmlns:p14="http://schemas.microsoft.com/office/powerpoint/2010/main" val="204020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Assistant Chief</a:t>
            </a:r>
            <a:r>
              <a:rPr lang="en-CA" baseline="0" dirty="0" smtClean="0"/>
              <a:t> &amp; Deputy Director of EM for Strathcona County, a position held since 2015</a:t>
            </a:r>
          </a:p>
          <a:p>
            <a:r>
              <a:rPr lang="en-CA" baseline="0" dirty="0" smtClean="0"/>
              <a:t>Completed MADEM in October 2016, where the focus was on building resilience and strong communities</a:t>
            </a:r>
          </a:p>
          <a:p>
            <a:pPr marL="171450" indent="-171450">
              <a:buFont typeface="Arial" panose="020B0604020202020204" pitchFamily="34" charset="0"/>
              <a:buChar char="•"/>
            </a:pPr>
            <a:r>
              <a:rPr lang="en-CA" dirty="0" smtClean="0"/>
              <a:t>Physical</a:t>
            </a:r>
            <a:r>
              <a:rPr lang="en-CA" baseline="0" dirty="0" smtClean="0"/>
              <a:t> and preparedness/readiness, as well as emotional and mental resilience</a:t>
            </a:r>
          </a:p>
          <a:p>
            <a:pPr marL="171450" indent="-171450">
              <a:buFont typeface="Arial" panose="020B0604020202020204" pitchFamily="34" charset="0"/>
              <a:buChar char="•"/>
            </a:pPr>
            <a:r>
              <a:rPr lang="en-CA" baseline="0" dirty="0" smtClean="0"/>
              <a:t>Psychosocial impacts of disaster course in May 2016, coincided with the wildfire in RWMB and my deployment there</a:t>
            </a:r>
            <a:endParaRPr lang="en-CA" dirty="0" smtClean="0"/>
          </a:p>
          <a:p>
            <a:endParaRPr lang="en-CA" dirty="0" smtClean="0"/>
          </a:p>
          <a:p>
            <a:r>
              <a:rPr lang="en-CA" dirty="0" smtClean="0"/>
              <a:t>Veteran of a 20 year career in the Royal Canadian</a:t>
            </a:r>
            <a:r>
              <a:rPr lang="en-CA" baseline="0" dirty="0" smtClean="0"/>
              <a:t> Navy</a:t>
            </a:r>
          </a:p>
          <a:p>
            <a:pPr marL="0" indent="0">
              <a:buFontTx/>
              <a:buNone/>
            </a:pPr>
            <a:endParaRPr lang="en-CA" dirty="0" smtClean="0"/>
          </a:p>
          <a:p>
            <a:pPr marL="0" indent="0">
              <a:buFontTx/>
              <a:buNone/>
            </a:pPr>
            <a:r>
              <a:rPr lang="en-CA" dirty="0" smtClean="0"/>
              <a:t>Like many members</a:t>
            </a:r>
            <a:r>
              <a:rPr lang="en-CA" baseline="0" dirty="0" smtClean="0"/>
              <a:t> of the CAF I’ve dealt firsthand with the impacts of operational stress injuries, both in myself and in peers. I was fortunate to get the help needed to overcome struggles with depression, but others still struggle years later, and others didn’t succeed in beating the effects of mental illness</a:t>
            </a:r>
          </a:p>
          <a:p>
            <a:pPr marL="0" indent="0">
              <a:buFontTx/>
              <a:buNone/>
            </a:pPr>
            <a:endParaRPr lang="en-CA" dirty="0" smtClean="0"/>
          </a:p>
          <a:p>
            <a:pPr marL="0" indent="0">
              <a:buFontTx/>
              <a:buNone/>
            </a:pPr>
            <a:r>
              <a:rPr lang="en-CA" dirty="0" smtClean="0"/>
              <a:t>Now as a</a:t>
            </a:r>
            <a:r>
              <a:rPr lang="en-CA" baseline="0" dirty="0" smtClean="0"/>
              <a:t> member of a first responder community, and working a lot with people from industry and municipal governments, I find it is important to inform and educate about the impacts of mental illness and maintaining positive health in the face of stressful and demanding situations</a:t>
            </a:r>
            <a:endParaRPr lang="en-CA" dirty="0"/>
          </a:p>
        </p:txBody>
      </p:sp>
      <p:sp>
        <p:nvSpPr>
          <p:cNvPr id="4" name="Slide Number Placeholder 3"/>
          <p:cNvSpPr>
            <a:spLocks noGrp="1"/>
          </p:cNvSpPr>
          <p:nvPr>
            <p:ph type="sldNum" sz="quarter" idx="10"/>
          </p:nvPr>
        </p:nvSpPr>
        <p:spPr/>
        <p:txBody>
          <a:bodyPr/>
          <a:lstStyle/>
          <a:p>
            <a:fld id="{FE2FF566-EE50-464D-B07B-CD7A2768F027}" type="slidenum">
              <a:rPr lang="en-CA" smtClean="0"/>
              <a:t>3</a:t>
            </a:fld>
            <a:endParaRPr lang="en-CA"/>
          </a:p>
        </p:txBody>
      </p:sp>
    </p:spTree>
    <p:extLst>
      <p:ext uri="{BB962C8B-B14F-4D97-AF65-F5344CB8AC3E}">
        <p14:creationId xmlns:p14="http://schemas.microsoft.com/office/powerpoint/2010/main" val="338112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 a medical practitioner, licensed therapist, or promoting any particular organization. </a:t>
            </a:r>
          </a:p>
          <a:p>
            <a:endParaRPr lang="en-CA" dirty="0" smtClean="0"/>
          </a:p>
          <a:p>
            <a:r>
              <a:rPr lang="en-CA" dirty="0" smtClean="0"/>
              <a:t>This presentation grew out of a social media challenge I undertook in 2016,</a:t>
            </a:r>
            <a:r>
              <a:rPr lang="en-CA" baseline="0" dirty="0" smtClean="0"/>
              <a:t> the 22 Push-ups in 22 Days challenge for Wounded Warriors Canada. Instead of just doing the push-ups and posting them to Facebook, I took a minute or so to explain aspects of PTSD, mental health, and regaining/maintaining positive mental health. </a:t>
            </a:r>
          </a:p>
          <a:p>
            <a:endParaRPr lang="en-CA" baseline="0" dirty="0" smtClean="0"/>
          </a:p>
          <a:p>
            <a:r>
              <a:rPr lang="en-CA" baseline="0" dirty="0" smtClean="0"/>
              <a:t>It’s also tied to course-work and research done during my MADEM, particularly the psycho-social impacts of disaster course taken in May 2016</a:t>
            </a:r>
          </a:p>
          <a:p>
            <a:endParaRPr lang="en-CA" baseline="0" dirty="0" smtClean="0"/>
          </a:p>
          <a:p>
            <a:r>
              <a:rPr lang="en-CA" dirty="0" smtClean="0"/>
              <a:t>This</a:t>
            </a:r>
            <a:r>
              <a:rPr lang="en-CA" baseline="0" dirty="0" smtClean="0"/>
              <a:t> presentation was taken on in order to raise awareness of mental health impacts among responders. I encourage you to take this awareness, reach out to the appropriate programs and professionals, and to continue to learn more on how to maintain positive mental health</a:t>
            </a:r>
            <a:endParaRPr lang="en-CA" dirty="0"/>
          </a:p>
        </p:txBody>
      </p:sp>
      <p:sp>
        <p:nvSpPr>
          <p:cNvPr id="4" name="Slide Number Placeholder 3"/>
          <p:cNvSpPr>
            <a:spLocks noGrp="1"/>
          </p:cNvSpPr>
          <p:nvPr>
            <p:ph type="sldNum" sz="quarter" idx="10"/>
          </p:nvPr>
        </p:nvSpPr>
        <p:spPr/>
        <p:txBody>
          <a:bodyPr/>
          <a:lstStyle/>
          <a:p>
            <a:fld id="{FE2FF566-EE50-464D-B07B-CD7A2768F027}" type="slidenum">
              <a:rPr lang="en-CA" smtClean="0"/>
              <a:t>4</a:t>
            </a:fld>
            <a:endParaRPr lang="en-CA"/>
          </a:p>
        </p:txBody>
      </p:sp>
    </p:spTree>
    <p:extLst>
      <p:ext uri="{BB962C8B-B14F-4D97-AF65-F5344CB8AC3E}">
        <p14:creationId xmlns:p14="http://schemas.microsoft.com/office/powerpoint/2010/main" val="40279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Definition</a:t>
            </a:r>
            <a:r>
              <a:rPr lang="en-CA" baseline="0" dirty="0" smtClean="0"/>
              <a:t> of critical incident stress, operational stress injury, </a:t>
            </a:r>
          </a:p>
          <a:p>
            <a:pPr marL="628650" lvl="1" indent="-171450">
              <a:buFont typeface="Arial" panose="020B0604020202020204" pitchFamily="34" charset="0"/>
              <a:buChar char="•"/>
            </a:pPr>
            <a:r>
              <a:rPr lang="en-CA" baseline="0" dirty="0" smtClean="0"/>
              <a:t>Critical incident stress – a condition caused by </a:t>
            </a:r>
            <a:r>
              <a:rPr lang="en-CA" u="sng" baseline="0" dirty="0" smtClean="0">
                <a:solidFill>
                  <a:srgbClr val="FFFF00"/>
                </a:solidFill>
              </a:rPr>
              <a:t>acute</a:t>
            </a:r>
            <a:r>
              <a:rPr lang="en-CA" baseline="0" dirty="0" smtClean="0">
                <a:solidFill>
                  <a:srgbClr val="FFFF00"/>
                </a:solidFill>
              </a:rPr>
              <a:t> </a:t>
            </a:r>
            <a:r>
              <a:rPr lang="en-CA" baseline="0" dirty="0" smtClean="0"/>
              <a:t>stress which overwhelms someone </a:t>
            </a:r>
            <a:r>
              <a:rPr lang="en-CA" b="1" baseline="0" dirty="0" smtClean="0"/>
              <a:t>trained</a:t>
            </a:r>
            <a:r>
              <a:rPr lang="en-CA" baseline="0" dirty="0" smtClean="0"/>
              <a:t> to deal with critical incidents such as within the line of duty for first responders, EMTs, and other related personnel.</a:t>
            </a:r>
          </a:p>
          <a:p>
            <a:pPr marL="628650" lvl="1" indent="-171450">
              <a:buFont typeface="Arial" panose="020B0604020202020204" pitchFamily="34" charset="0"/>
              <a:buChar char="•"/>
            </a:pPr>
            <a:r>
              <a:rPr lang="en-CA" baseline="0" dirty="0" smtClean="0"/>
              <a:t>Operational stress – </a:t>
            </a:r>
            <a:r>
              <a:rPr lang="en-CA" u="sng" baseline="0" dirty="0" smtClean="0"/>
              <a:t>chronic stress </a:t>
            </a:r>
            <a:r>
              <a:rPr lang="en-CA" baseline="0" dirty="0" smtClean="0"/>
              <a:t>and persistent psychological difficulty arising from </a:t>
            </a:r>
            <a:r>
              <a:rPr lang="en-CA" b="1" baseline="0" dirty="0" smtClean="0"/>
              <a:t>operational duties performed while serving in the CAF or RCMP</a:t>
            </a:r>
            <a:r>
              <a:rPr lang="en-CA" baseline="0" dirty="0" smtClean="0"/>
              <a:t>. Difficulties may occur during combat duties, after serving in a war zone, in peacekeeping missions, or following other traumatic or serious events not specific to combat.</a:t>
            </a:r>
          </a:p>
          <a:p>
            <a:pPr marL="171450" indent="-171450">
              <a:buFont typeface="Arial" panose="020B0604020202020204" pitchFamily="34" charset="0"/>
              <a:buChar char="•"/>
            </a:pPr>
            <a:r>
              <a:rPr lang="en-CA" baseline="0" dirty="0" smtClean="0"/>
              <a:t>What is a traumatic event? If the person experienced or was confronted with an event that involved actual or threatened death, serious injury, or the physical integrity of themselves or others. The person’s response must have also involved intense fear, helplessness, or horror.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PTSD – a mental illness that often stems from exposure to traumatic stimuli from single or repeated events that involve death or threat of death. </a:t>
            </a:r>
          </a:p>
          <a:p>
            <a:pPr marL="171450" indent="-171450">
              <a:buFont typeface="Arial" panose="020B0604020202020204" pitchFamily="34" charset="0"/>
              <a:buChar char="•"/>
            </a:pPr>
            <a:r>
              <a:rPr lang="en-CA" baseline="0" dirty="0" smtClean="0"/>
              <a:t>Note that the official definitions all focus on first responders, police, military or similar professions that are trained to deal with exposure, expect such events, and have more supports to deal with such events.</a:t>
            </a:r>
          </a:p>
          <a:p>
            <a:pPr marL="171450" indent="-171450">
              <a:buFont typeface="Arial" panose="020B0604020202020204" pitchFamily="34" charset="0"/>
              <a:buChar char="•"/>
            </a:pPr>
            <a:r>
              <a:rPr lang="en-CA" baseline="0" dirty="0" smtClean="0"/>
              <a:t>These are called </a:t>
            </a:r>
            <a:r>
              <a:rPr lang="en-CA" b="1" baseline="0" dirty="0" smtClean="0"/>
              <a:t>primary responders</a:t>
            </a:r>
          </a:p>
          <a:p>
            <a:pPr marL="171450" indent="-171450">
              <a:buFont typeface="Arial" panose="020B0604020202020204" pitchFamily="34" charset="0"/>
              <a:buChar char="•"/>
            </a:pPr>
            <a:r>
              <a:rPr lang="en-CA" baseline="0" dirty="0" smtClean="0"/>
              <a:t>Emerging research around </a:t>
            </a:r>
            <a:r>
              <a:rPr lang="en-CA" b="1" baseline="0" dirty="0" smtClean="0"/>
              <a:t>secondary responders</a:t>
            </a:r>
            <a:r>
              <a:rPr lang="en-CA" baseline="0" dirty="0" smtClean="0"/>
              <a:t>, such as those municipal employees, utility workers, and volunteers who find themselves involved in response activities without the training, expectation of risk, or supports.</a:t>
            </a:r>
          </a:p>
          <a:p>
            <a:pPr marL="171450" indent="-171450">
              <a:buFont typeface="Arial" panose="020B0604020202020204" pitchFamily="34" charset="0"/>
              <a:buChar char="•"/>
            </a:pPr>
            <a:r>
              <a:rPr lang="en-CA" baseline="0" dirty="0" smtClean="0"/>
              <a:t>While PTSD is only expected to affect around 10% of the population, this group is at a </a:t>
            </a:r>
            <a:r>
              <a:rPr lang="en-CA" baseline="0" dirty="0" smtClean="0"/>
              <a:t>higher risk </a:t>
            </a:r>
            <a:r>
              <a:rPr lang="en-CA" baseline="0" dirty="0" smtClean="0"/>
              <a:t>of developing issues associated with PTSD</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FE2FF566-EE50-464D-B07B-CD7A2768F027}" type="slidenum">
              <a:rPr lang="en-CA" smtClean="0"/>
              <a:t>5</a:t>
            </a:fld>
            <a:endParaRPr lang="en-CA"/>
          </a:p>
        </p:txBody>
      </p:sp>
    </p:spTree>
    <p:extLst>
      <p:ext uri="{BB962C8B-B14F-4D97-AF65-F5344CB8AC3E}">
        <p14:creationId xmlns:p14="http://schemas.microsoft.com/office/powerpoint/2010/main" val="154491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Lots</a:t>
            </a:r>
            <a:r>
              <a:rPr lang="en-CA" baseline="0" dirty="0" smtClean="0"/>
              <a:t> of attention on PTSD in the media, but its led to some misunderstanding around it and mental health in general.</a:t>
            </a:r>
          </a:p>
          <a:p>
            <a:r>
              <a:rPr lang="en-CA" baseline="0" dirty="0" smtClean="0"/>
              <a:t>Intensity of symptoms can vary quite a bit, as does duration of those symptoms, because traumatic stimuli and our responses to them as individuals is different.</a:t>
            </a:r>
          </a:p>
          <a:p>
            <a:r>
              <a:rPr lang="en-CA" baseline="0" dirty="0" smtClean="0"/>
              <a:t>They can last for days, weeks, or even months, and about half of those suffering with the symptoms will recover from them within 1-2 </a:t>
            </a:r>
            <a:r>
              <a:rPr lang="en-CA" baseline="0" dirty="0" smtClean="0"/>
              <a:t>years without any intervention.</a:t>
            </a:r>
            <a:endParaRPr lang="en-CA" baseline="0" dirty="0" smtClean="0"/>
          </a:p>
          <a:p>
            <a:r>
              <a:rPr lang="en-CA" baseline="0" dirty="0" smtClean="0"/>
              <a:t>This is normal, and often are ways that our mind and body deal with the traumatic stimuli in our own way, much like how we do with stress, grief, or other things in life.</a:t>
            </a:r>
          </a:p>
          <a:p>
            <a:r>
              <a:rPr lang="en-CA" baseline="0" dirty="0" smtClean="0"/>
              <a:t>PTSD happens when those normal healing mechanisms don’t work any more.</a:t>
            </a:r>
          </a:p>
          <a:p>
            <a:r>
              <a:rPr lang="en-CA" baseline="0" dirty="0" smtClean="0"/>
              <a:t>Unfortunately the other half can have the symptoms that don’t get better; AND STATS SUGGEST A THIRD OF THOSE MAY EXPERIENCE THAT THEIR SYMPTOMS BECOME WORSE / MALADAPTIVE. </a:t>
            </a:r>
          </a:p>
          <a:p>
            <a:r>
              <a:rPr lang="en-CA" baseline="0" dirty="0" smtClean="0"/>
              <a:t>The key is to not wait for treatment or getting help. Peer support or CISM can take place right away, and you can do things to help alleviate the injury. For a formal diagnosis and care you need symptoms for greater than one month, but that’s not to suggest doing nothing until 30 days are up.</a:t>
            </a:r>
          </a:p>
          <a:p>
            <a:r>
              <a:rPr lang="en-CA" baseline="0" dirty="0" smtClean="0"/>
              <a:t>Traumatic </a:t>
            </a:r>
            <a:r>
              <a:rPr lang="en-CA" baseline="0" dirty="0" smtClean="0"/>
              <a:t>event does not equal PTSD! PTSD is the maladaptive outcome of CIS/OSI / CHRONIC STRESS left untreated.</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Spectrum of critical incident stress injuries/operational</a:t>
            </a:r>
            <a:r>
              <a:rPr lang="en-CA" baseline="0" dirty="0" smtClean="0"/>
              <a:t> stress injuries</a:t>
            </a:r>
          </a:p>
          <a:p>
            <a:endParaRPr lang="en-CA" dirty="0"/>
          </a:p>
        </p:txBody>
      </p:sp>
      <p:sp>
        <p:nvSpPr>
          <p:cNvPr id="4" name="Slide Number Placeholder 3"/>
          <p:cNvSpPr>
            <a:spLocks noGrp="1"/>
          </p:cNvSpPr>
          <p:nvPr>
            <p:ph type="sldNum" sz="quarter" idx="10"/>
          </p:nvPr>
        </p:nvSpPr>
        <p:spPr/>
        <p:txBody>
          <a:bodyPr/>
          <a:lstStyle/>
          <a:p>
            <a:fld id="{FE2FF566-EE50-464D-B07B-CD7A2768F027}" type="slidenum">
              <a:rPr lang="en-CA" smtClean="0"/>
              <a:t>6</a:t>
            </a:fld>
            <a:endParaRPr lang="en-CA"/>
          </a:p>
        </p:txBody>
      </p:sp>
    </p:spTree>
    <p:extLst>
      <p:ext uri="{BB962C8B-B14F-4D97-AF65-F5344CB8AC3E}">
        <p14:creationId xmlns:p14="http://schemas.microsoft.com/office/powerpoint/2010/main" val="215881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Value yourself </a:t>
            </a:r>
          </a:p>
          <a:p>
            <a:r>
              <a:rPr lang="en-CA" dirty="0" smtClean="0"/>
              <a:t>– even though it’s</a:t>
            </a:r>
            <a:r>
              <a:rPr lang="en-CA" baseline="0" dirty="0" smtClean="0"/>
              <a:t> difficult due to the symptoms such as depression or loss of interest, when you’re depressed or suffering from OSI/PTSD, treat yourself with kindness</a:t>
            </a:r>
          </a:p>
          <a:p>
            <a:pPr marL="171450" indent="-171450">
              <a:buFontTx/>
              <a:buChar char="-"/>
            </a:pPr>
            <a:r>
              <a:rPr lang="en-CA" baseline="0" dirty="0" smtClean="0"/>
              <a:t>Avoid self-criticism</a:t>
            </a:r>
          </a:p>
          <a:p>
            <a:pPr marL="171450" indent="-171450">
              <a:buFontTx/>
              <a:buChar char="-"/>
            </a:pPr>
            <a:r>
              <a:rPr lang="en-CA" baseline="0" dirty="0" smtClean="0"/>
              <a:t>Make time for hobbies and projects</a:t>
            </a:r>
          </a:p>
          <a:p>
            <a:pPr marL="171450" indent="-171450">
              <a:buFontTx/>
              <a:buChar char="-"/>
            </a:pPr>
            <a:r>
              <a:rPr lang="en-CA" baseline="0" dirty="0" smtClean="0"/>
              <a:t>Self improvement such as learning a language or taking up an instrument can provide focus away from the traumatic event and also help improve your self-worth</a:t>
            </a:r>
          </a:p>
          <a:p>
            <a:pPr marL="0" indent="0">
              <a:buFontTx/>
              <a:buNone/>
            </a:pPr>
            <a:endParaRPr lang="en-CA" baseline="0" dirty="0" smtClean="0"/>
          </a:p>
          <a:p>
            <a:pPr marL="0" indent="0">
              <a:buFontTx/>
              <a:buNone/>
            </a:pPr>
            <a:r>
              <a:rPr lang="en-CA" baseline="0" dirty="0" smtClean="0"/>
              <a:t>Mind your body</a:t>
            </a:r>
          </a:p>
          <a:p>
            <a:pPr marL="171450" indent="-171450">
              <a:buFontTx/>
              <a:buChar char="-"/>
            </a:pPr>
            <a:r>
              <a:rPr lang="en-CA" baseline="0" dirty="0" smtClean="0"/>
              <a:t>Eat nutritious meals</a:t>
            </a:r>
          </a:p>
          <a:p>
            <a:pPr marL="171450" indent="-171450">
              <a:buFontTx/>
              <a:buChar char="-"/>
            </a:pPr>
            <a:r>
              <a:rPr lang="en-CA" baseline="0" dirty="0" smtClean="0"/>
              <a:t>Avoid or reduce damaging habits like drinking, drugs, or alcohol</a:t>
            </a:r>
          </a:p>
          <a:p>
            <a:pPr marL="171450" indent="-171450">
              <a:buFontTx/>
              <a:buChar char="-"/>
            </a:pPr>
            <a:r>
              <a:rPr lang="en-CA" baseline="0" dirty="0" smtClean="0"/>
              <a:t>Drink plenty of water</a:t>
            </a:r>
          </a:p>
          <a:p>
            <a:pPr marL="171450" indent="-171450">
              <a:buFontTx/>
              <a:buChar char="-"/>
            </a:pPr>
            <a:r>
              <a:rPr lang="en-CA" baseline="0" dirty="0" smtClean="0"/>
              <a:t>Exercise! Huge mental health benefits as well as physical. Helps to reduce depression, anxiety, and improve mood</a:t>
            </a:r>
          </a:p>
          <a:p>
            <a:pPr marL="171450" indent="-171450">
              <a:buFontTx/>
              <a:buChar char="-"/>
            </a:pPr>
            <a:r>
              <a:rPr lang="en-CA" baseline="0" dirty="0" smtClean="0"/>
              <a:t>Sleep. Many signs that lack of sleep compounds mental health issues, and leads to spiralling conditions</a:t>
            </a:r>
          </a:p>
          <a:p>
            <a:pPr marL="171450" indent="-171450">
              <a:buFontTx/>
              <a:buChar char="-"/>
            </a:pPr>
            <a:r>
              <a:rPr lang="en-CA" baseline="0" dirty="0" smtClean="0"/>
              <a:t>BE AWARE OF HOW YOUR BODY IS FEELING AND REACTING (MIND-BODY CONNECTION) </a:t>
            </a:r>
          </a:p>
          <a:p>
            <a:pPr marL="171450" indent="-171450">
              <a:buFontTx/>
              <a:buChar char="-"/>
            </a:pPr>
            <a:endParaRPr lang="en-CA" baseline="0" dirty="0" smtClean="0"/>
          </a:p>
          <a:p>
            <a:pPr marL="0" indent="0">
              <a:buFontTx/>
              <a:buNone/>
            </a:pPr>
            <a:r>
              <a:rPr lang="en-CA" baseline="0" dirty="0" smtClean="0"/>
              <a:t>Give of yourself</a:t>
            </a:r>
          </a:p>
          <a:p>
            <a:pPr marL="171450" indent="-171450">
              <a:buFontTx/>
              <a:buChar char="-"/>
            </a:pPr>
            <a:r>
              <a:rPr lang="en-CA" baseline="0" dirty="0" smtClean="0"/>
              <a:t>Volunteering your time and energy to help someone else is a great way to improve your self worth, as well as helping those in need and improving your social network and connectedness</a:t>
            </a:r>
          </a:p>
          <a:p>
            <a:pPr marL="171450" indent="-171450">
              <a:buFontTx/>
              <a:buChar char="-"/>
            </a:pPr>
            <a:endParaRPr lang="en-CA" baseline="0" dirty="0" smtClean="0"/>
          </a:p>
          <a:p>
            <a:pPr marL="0" indent="0">
              <a:buFontTx/>
              <a:buNone/>
            </a:pPr>
            <a:r>
              <a:rPr lang="en-CA" baseline="0" dirty="0" smtClean="0"/>
              <a:t>Calming your mind</a:t>
            </a:r>
          </a:p>
          <a:p>
            <a:pPr marL="171450" indent="-171450">
              <a:buFontTx/>
              <a:buChar char="-"/>
            </a:pPr>
            <a:r>
              <a:rPr lang="en-CA" baseline="0" dirty="0" smtClean="0"/>
              <a:t>Can be done in many ways, such as yoga, tai chi, meditation, relaxation exercises, or just taking a walk or being in nature</a:t>
            </a:r>
          </a:p>
          <a:p>
            <a:pPr marL="171450" indent="-171450">
              <a:buFontTx/>
              <a:buChar char="-"/>
            </a:pPr>
            <a:r>
              <a:rPr lang="en-CA" baseline="0" dirty="0" smtClean="0"/>
              <a:t>Connectedness and calm can come from finding and improving faith. Often faith suffers when trauma happens, but it can also be a source of strength and peace</a:t>
            </a:r>
          </a:p>
          <a:p>
            <a:pPr marL="171450" indent="-171450">
              <a:buFontTx/>
              <a:buChar char="-"/>
            </a:pPr>
            <a:r>
              <a:rPr lang="en-CA" baseline="0" dirty="0" smtClean="0"/>
              <a:t>Learning to deal with stress and techniques for calming your mind will help when there’s emotional and mental turmoil, and help you turn off the traumatic “movie” playing in your mind</a:t>
            </a:r>
          </a:p>
          <a:p>
            <a:pPr marL="171450" indent="-171450">
              <a:buFontTx/>
              <a:buChar char="-"/>
            </a:pPr>
            <a:endParaRPr lang="en-CA" baseline="0" dirty="0" smtClean="0"/>
          </a:p>
          <a:p>
            <a:pPr marL="0" indent="0">
              <a:buFontTx/>
              <a:buNone/>
            </a:pPr>
            <a:r>
              <a:rPr lang="en-CA" baseline="0" dirty="0" smtClean="0"/>
              <a:t>Have the right people in your life</a:t>
            </a:r>
          </a:p>
          <a:p>
            <a:pPr marL="171450" indent="-171450">
              <a:buFontTx/>
              <a:buChar char="-"/>
            </a:pPr>
            <a:r>
              <a:rPr lang="en-CA" baseline="0" dirty="0" smtClean="0"/>
              <a:t>Having strong family and friend networks help keep us feeling connectedness, which is critical when working to maintain or improve mental health</a:t>
            </a:r>
          </a:p>
          <a:p>
            <a:pPr marL="171450" indent="-171450">
              <a:buFontTx/>
              <a:buChar char="-"/>
            </a:pPr>
            <a:r>
              <a:rPr lang="en-CA" baseline="0" dirty="0" smtClean="0"/>
              <a:t>Supportive family and friends can help with finding helpful activities, maintaining a high self worth, and can give help when you need it most</a:t>
            </a:r>
          </a:p>
          <a:p>
            <a:pPr marL="0" indent="0">
              <a:buFontTx/>
              <a:buNone/>
            </a:pPr>
            <a:endParaRPr lang="en-CA" baseline="0" dirty="0" smtClean="0"/>
          </a:p>
          <a:p>
            <a:pPr marL="0" indent="0">
              <a:buFontTx/>
              <a:buNone/>
            </a:pPr>
            <a:r>
              <a:rPr lang="en-CA" baseline="0" dirty="0" smtClean="0"/>
              <a:t>Make a plan, stick to it!</a:t>
            </a:r>
          </a:p>
          <a:p>
            <a:pPr marL="171450" indent="-171450">
              <a:buFontTx/>
              <a:buChar char="-"/>
            </a:pPr>
            <a:r>
              <a:rPr lang="en-CA" baseline="0" dirty="0" smtClean="0"/>
              <a:t>We’ve talked a lot about taking on projects, self improvement, and building your social support network, but remember to make a plan and stick to it</a:t>
            </a:r>
          </a:p>
          <a:p>
            <a:pPr marL="171450" indent="-171450">
              <a:buFontTx/>
              <a:buChar char="-"/>
            </a:pPr>
            <a:r>
              <a:rPr lang="en-CA" baseline="0" dirty="0" smtClean="0"/>
              <a:t>Write down the steps you need to accomplish to realize your goal and a timeline for achieving it</a:t>
            </a:r>
          </a:p>
          <a:p>
            <a:pPr marL="171450" indent="-171450">
              <a:buFontTx/>
              <a:buChar char="-"/>
            </a:pPr>
            <a:r>
              <a:rPr lang="en-CA" baseline="0" dirty="0" smtClean="0"/>
              <a:t>Push yourself, but keep it realistic and achievable, and don’t overschedule or set yourself up for failure</a:t>
            </a:r>
          </a:p>
          <a:p>
            <a:pPr marL="171450" indent="-171450">
              <a:buFontTx/>
              <a:buChar char="-"/>
            </a:pPr>
            <a:endParaRPr lang="en-CA" baseline="0" dirty="0" smtClean="0"/>
          </a:p>
          <a:p>
            <a:pPr marL="0" indent="0">
              <a:buFontTx/>
              <a:buNone/>
            </a:pPr>
            <a:r>
              <a:rPr lang="en-CA" baseline="0" dirty="0" smtClean="0"/>
              <a:t>Take a break</a:t>
            </a:r>
          </a:p>
          <a:p>
            <a:pPr marL="171450" indent="-171450">
              <a:buFontTx/>
              <a:buChar char="-"/>
            </a:pPr>
            <a:r>
              <a:rPr lang="en-CA" baseline="0" dirty="0" smtClean="0"/>
              <a:t>Having and sticking to a routine is very important, after big events like Fort McMurray many responders and evacuees alike said they just wanted to get back to their normal routine</a:t>
            </a:r>
          </a:p>
          <a:p>
            <a:pPr marL="171450" indent="-171450">
              <a:buFontTx/>
              <a:buChar char="-"/>
            </a:pPr>
            <a:r>
              <a:rPr lang="en-CA" baseline="0" dirty="0" smtClean="0"/>
              <a:t>Making the lists of goals and a plan to accomplish them provides structure which can also be helpful</a:t>
            </a:r>
          </a:p>
          <a:p>
            <a:pPr marL="171450" indent="-171450">
              <a:buFontTx/>
              <a:buChar char="-"/>
            </a:pPr>
            <a:r>
              <a:rPr lang="en-CA" baseline="0" dirty="0" smtClean="0"/>
              <a:t>Also remember to schedule in time to take a break and change the routine, it can be helpful to change a perspective or ensure you take time to value yourself</a:t>
            </a:r>
          </a:p>
          <a:p>
            <a:pPr marL="0" indent="0">
              <a:buFontTx/>
              <a:buNone/>
            </a:pPr>
            <a:endParaRPr lang="en-CA" baseline="0" dirty="0" smtClean="0"/>
          </a:p>
          <a:p>
            <a:pPr marL="0" indent="0">
              <a:buFontTx/>
              <a:buNone/>
            </a:pPr>
            <a:r>
              <a:rPr lang="en-CA" baseline="0" dirty="0" smtClean="0"/>
              <a:t>Break addictions</a:t>
            </a:r>
          </a:p>
          <a:p>
            <a:pPr marL="171450" indent="-171450">
              <a:buFontTx/>
              <a:buChar char="-"/>
            </a:pPr>
            <a:r>
              <a:rPr lang="en-CA" baseline="0" dirty="0" smtClean="0"/>
              <a:t>Most people associate addictions with alcohol, drugs, or tobacco, but it can also include gambling, online gaming, or other behaviours that have a detrimental effect on you and your loved ones</a:t>
            </a:r>
          </a:p>
          <a:p>
            <a:pPr marL="171450" indent="-171450">
              <a:buFontTx/>
              <a:buChar char="-"/>
            </a:pPr>
            <a:r>
              <a:rPr lang="en-CA" baseline="0" dirty="0" smtClean="0"/>
              <a:t>Cravings, inability to abstain, not being able to control your engagement, and reduced sense of satisfaction with the activity are all signs that the behaviour is harmful</a:t>
            </a:r>
          </a:p>
          <a:p>
            <a:pPr marL="171450" indent="-171450">
              <a:buFontTx/>
              <a:buChar char="-"/>
            </a:pPr>
            <a:r>
              <a:rPr lang="en-CA" baseline="0" dirty="0" smtClean="0"/>
              <a:t>Addictive behaviours can be used to mask symptoms or to self-medicate, but will only make things more difficult to deal with</a:t>
            </a:r>
          </a:p>
          <a:p>
            <a:pPr marL="171450" indent="-171450">
              <a:buFontTx/>
              <a:buChar char="-"/>
            </a:pPr>
            <a:r>
              <a:rPr lang="en-CA" baseline="0" dirty="0" smtClean="0"/>
              <a:t>All of these things can have a detrimental effect on sleep, appetite, motivation, relationships, and health</a:t>
            </a:r>
          </a:p>
          <a:p>
            <a:pPr marL="171450" indent="-171450">
              <a:buFontTx/>
              <a:buChar char="-"/>
            </a:pPr>
            <a:r>
              <a:rPr lang="en-CA" baseline="0" dirty="0" smtClean="0"/>
              <a:t>Abstinence is ideal but, realistically, unlikely. Moderation is important, but if you or a loved one are dealing with this then there is help out there</a:t>
            </a:r>
          </a:p>
          <a:p>
            <a:pPr marL="0" indent="0">
              <a:buFontTx/>
              <a:buNone/>
            </a:pPr>
            <a:endParaRPr lang="en-CA" baseline="0" dirty="0" smtClean="0"/>
          </a:p>
          <a:p>
            <a:pPr marL="0" indent="0">
              <a:buFontTx/>
              <a:buNone/>
            </a:pPr>
            <a:r>
              <a:rPr lang="en-CA" baseline="0" dirty="0" smtClean="0"/>
              <a:t>Know when to get help</a:t>
            </a:r>
          </a:p>
          <a:p>
            <a:pPr marL="171450" indent="-171450">
              <a:buFontTx/>
              <a:buChar char="-"/>
            </a:pPr>
            <a:r>
              <a:rPr lang="en-CA" baseline="0" dirty="0" smtClean="0"/>
              <a:t>If you or a loved one has concerns about mental health the answer is yes</a:t>
            </a:r>
          </a:p>
          <a:p>
            <a:pPr marL="171450" indent="-171450">
              <a:buFontTx/>
              <a:buChar char="-"/>
            </a:pPr>
            <a:r>
              <a:rPr lang="en-CA" baseline="0" dirty="0" smtClean="0"/>
              <a:t>If any of the things I’ve talked about resonate with you, the answer is yes</a:t>
            </a:r>
          </a:p>
          <a:p>
            <a:pPr marL="171450" indent="-171450">
              <a:buFontTx/>
              <a:buChar char="-"/>
            </a:pPr>
            <a:r>
              <a:rPr lang="en-CA" baseline="0" dirty="0" smtClean="0"/>
              <a:t>If you have been exposed to a traumatic event but don’t think you’re affected, the answer is yes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If you ask yourself “perhaps I need help, should I get it?” the answer is yes</a:t>
            </a:r>
          </a:p>
          <a:p>
            <a:pPr marL="0" indent="0">
              <a:buFontTx/>
              <a:buNone/>
            </a:pPr>
            <a:endParaRPr lang="en-CA" baseline="0" dirty="0" smtClean="0"/>
          </a:p>
          <a:p>
            <a:pPr marL="0" indent="0">
              <a:buFontTx/>
              <a:buNone/>
            </a:pPr>
            <a:r>
              <a:rPr lang="en-CA" baseline="0" dirty="0" smtClean="0"/>
              <a:t>Even if asking for help is mentioning it to your family doctor, loved one, or just looking online for more information. It doesn’t have to be an intervention, big production, or full treatment, it just has to be one simple step. If it’s just a matter of noticing that someone around you might not be quite right, asking the question if they’re doing ok. </a:t>
            </a:r>
          </a:p>
          <a:p>
            <a:pPr marL="0" indent="0">
              <a:buFontTx/>
              <a:buNone/>
            </a:pPr>
            <a:endParaRPr lang="en-CA" baseline="0" dirty="0" smtClean="0"/>
          </a:p>
        </p:txBody>
      </p:sp>
      <p:sp>
        <p:nvSpPr>
          <p:cNvPr id="4" name="Slide Number Placeholder 3"/>
          <p:cNvSpPr>
            <a:spLocks noGrp="1"/>
          </p:cNvSpPr>
          <p:nvPr>
            <p:ph type="sldNum" sz="quarter" idx="10"/>
          </p:nvPr>
        </p:nvSpPr>
        <p:spPr/>
        <p:txBody>
          <a:bodyPr/>
          <a:lstStyle/>
          <a:p>
            <a:fld id="{FE2FF566-EE50-464D-B07B-CD7A2768F027}"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50534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sym typeface="Wingdings"/>
            </a:endParaRPr>
          </a:p>
          <a:p>
            <a:r>
              <a:rPr lang="en-CA" dirty="0" smtClean="0"/>
              <a:t>Individual</a:t>
            </a:r>
          </a:p>
          <a:p>
            <a:r>
              <a:rPr lang="en-CA" dirty="0" smtClean="0"/>
              <a:t>Peer</a:t>
            </a:r>
          </a:p>
          <a:p>
            <a:r>
              <a:rPr lang="en-CA" dirty="0" smtClean="0"/>
              <a:t>Leadership</a:t>
            </a:r>
          </a:p>
          <a:p>
            <a:endParaRPr lang="en-CA" dirty="0" smtClean="0"/>
          </a:p>
          <a:p>
            <a:pPr marL="171450" indent="-171450">
              <a:buFont typeface="Arial" panose="020B0604020202020204" pitchFamily="34" charset="0"/>
              <a:buChar char="•"/>
            </a:pPr>
            <a:r>
              <a:rPr lang="en-CA" dirty="0" smtClean="0"/>
              <a:t>As an individual, know your strengths and weaknesses,</a:t>
            </a:r>
            <a:r>
              <a:rPr lang="en-CA" baseline="0" dirty="0" smtClean="0"/>
              <a:t> and most importantly know when something is wrong and getting help when you need it</a:t>
            </a:r>
          </a:p>
          <a:p>
            <a:pPr marL="171450" indent="-171450">
              <a:buFont typeface="Arial" panose="020B0604020202020204" pitchFamily="34" charset="0"/>
              <a:buChar char="•"/>
            </a:pPr>
            <a:r>
              <a:rPr lang="en-CA" baseline="0" dirty="0" smtClean="0"/>
              <a:t>Be a supportive co-worker by modeling positive mental health behaviours and attitudes, and helping your peers when they may be struggling</a:t>
            </a:r>
          </a:p>
          <a:p>
            <a:pPr marL="171450" indent="-171450">
              <a:buFont typeface="Arial" panose="020B0604020202020204" pitchFamily="34" charset="0"/>
              <a:buChar char="•"/>
            </a:pPr>
            <a:r>
              <a:rPr lang="en-CA" baseline="0" dirty="0" smtClean="0"/>
              <a:t>Educate co-workers, challenge conventional beliefs, and hold peers to a higher standard of behaviour</a:t>
            </a:r>
            <a:endParaRPr lang="en-CA" dirty="0" smtClean="0"/>
          </a:p>
          <a:p>
            <a:pPr marL="171450" indent="-171450">
              <a:buFont typeface="Arial" panose="020B0604020202020204" pitchFamily="34" charset="0"/>
              <a:buChar char="•"/>
            </a:pPr>
            <a:r>
              <a:rPr lang="en-CA" dirty="0" smtClean="0"/>
              <a:t>Don’t label people with mental illness, a</a:t>
            </a:r>
            <a:r>
              <a:rPr lang="en-CA" baseline="0" dirty="0" smtClean="0"/>
              <a:t> person is a person, not a diagnosis. The mental illness doesn’t define the person, in the same way any other illness defines that person</a:t>
            </a:r>
          </a:p>
          <a:p>
            <a:pPr marL="171450" indent="-171450">
              <a:buFont typeface="Arial" panose="020B0604020202020204" pitchFamily="34" charset="0"/>
              <a:buChar char="•"/>
            </a:pPr>
            <a:r>
              <a:rPr lang="en-CA" baseline="0" dirty="0" smtClean="0"/>
              <a:t>Don’t blame people with mental illness, it’s not their fault nor did they choose it for yourself</a:t>
            </a:r>
          </a:p>
          <a:p>
            <a:pPr marL="171450" indent="-171450">
              <a:buFont typeface="Arial" panose="020B0604020202020204" pitchFamily="34" charset="0"/>
              <a:buChar char="•"/>
            </a:pPr>
            <a:r>
              <a:rPr lang="en-CA" baseline="0" dirty="0" smtClean="0"/>
              <a:t>Don’t be insensitive with people with mental illness, don’t tell them to “suck it up” or “get over it”</a:t>
            </a:r>
          </a:p>
          <a:p>
            <a:pPr marL="171450" indent="-171450">
              <a:buFont typeface="Arial" panose="020B0604020202020204" pitchFamily="34" charset="0"/>
              <a:buChar char="•"/>
            </a:pPr>
            <a:r>
              <a:rPr lang="en-CA" baseline="0" dirty="0" smtClean="0"/>
              <a:t>Be a role model and a positive example of appropriate behaviours and attitudes towards mental illness</a:t>
            </a:r>
            <a:endParaRPr lang="en-CA" baseline="0" dirty="0"/>
          </a:p>
          <a:p>
            <a:pPr marL="628650" lvl="1" indent="-171450">
              <a:buFont typeface="Arial" panose="020B0604020202020204" pitchFamily="34" charset="0"/>
              <a:buChar char="•"/>
            </a:pPr>
            <a:r>
              <a:rPr lang="en-CA" baseline="0" dirty="0" smtClean="0"/>
              <a:t>Through your own words and behaviours</a:t>
            </a:r>
          </a:p>
          <a:p>
            <a:pPr marL="628650" lvl="1" indent="-171450">
              <a:buFont typeface="Arial" panose="020B0604020202020204" pitchFamily="34" charset="0"/>
              <a:buChar char="•"/>
            </a:pPr>
            <a:r>
              <a:rPr lang="en-CA" baseline="0" dirty="0" smtClean="0"/>
              <a:t>By not accepting it from your peers and subordinates</a:t>
            </a:r>
          </a:p>
          <a:p>
            <a:pPr marL="628650" lvl="1" indent="-171450">
              <a:buFont typeface="Arial" panose="020B0604020202020204" pitchFamily="34" charset="0"/>
              <a:buChar char="•"/>
            </a:pPr>
            <a:r>
              <a:rPr lang="en-CA" baseline="0" dirty="0" smtClean="0"/>
              <a:t>By creating a space where there is promotion of all facets of healthy lifestyle</a:t>
            </a:r>
          </a:p>
          <a:p>
            <a:pPr marL="628650" lvl="1" indent="-171450">
              <a:buFont typeface="Arial" panose="020B0604020202020204" pitchFamily="34" charset="0"/>
              <a:buChar char="•"/>
            </a:pPr>
            <a:endParaRPr lang="en-CA" baseline="0" dirty="0" smtClean="0"/>
          </a:p>
          <a:p>
            <a:pPr marL="171450" lvl="0" indent="-171450">
              <a:buFont typeface="Arial" panose="020B0604020202020204" pitchFamily="34" charset="0"/>
              <a:buChar char="•"/>
            </a:pPr>
            <a:r>
              <a:rPr lang="en-CA" baseline="0" dirty="0" smtClean="0"/>
              <a:t>Ultimately it’s your responsibility to help create a culture that reduces stigma and helps the people around you to recovery</a:t>
            </a:r>
          </a:p>
        </p:txBody>
      </p:sp>
      <p:sp>
        <p:nvSpPr>
          <p:cNvPr id="4" name="Slide Number Placeholder 3"/>
          <p:cNvSpPr>
            <a:spLocks noGrp="1"/>
          </p:cNvSpPr>
          <p:nvPr>
            <p:ph type="sldNum" sz="quarter" idx="10"/>
          </p:nvPr>
        </p:nvSpPr>
        <p:spPr/>
        <p:txBody>
          <a:bodyPr/>
          <a:lstStyle/>
          <a:p>
            <a:fld id="{FE2FF566-EE50-464D-B07B-CD7A2768F027}"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50534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 organizational trauma, such as what we saw with the</a:t>
            </a:r>
            <a:r>
              <a:rPr lang="en-CA" baseline="0" dirty="0" smtClean="0"/>
              <a:t> Fort McMurray fires at the one extreme end, but also through persistent economic uncertainty, downsizing, restructuring, etc. Trauma can also be induced through a poisonous work environment, poor leadership, or interpersonal stress that spills over in the workplace. Workplace violence or events in the facility, even fire, flood, or other disaster can induce a sense of loss and uncertainty that, if persistent or prominent enough, can lead to a sense of trauma in the staff.</a:t>
            </a:r>
          </a:p>
          <a:p>
            <a:r>
              <a:rPr lang="en-CA" baseline="0" dirty="0" smtClean="0"/>
              <a:t>Some of the symptoms of this type of organizational trauma include:</a:t>
            </a:r>
            <a:br>
              <a:rPr lang="en-CA" baseline="0" dirty="0" smtClean="0"/>
            </a:br>
            <a:r>
              <a:rPr lang="en-CA" baseline="0" dirty="0" smtClean="0"/>
              <a:t>- a breakdown in communication, trust, or productivity. Quite often legal or corporate requirements, or a lack of information leads to a lack of communication. This allows an information vacuum that leads to rumours and other misinformation. Without a real narrative, this narrative can take over and cause further anxiety or stress. As long as leadership doesn’t address this head-on, it can have an effect on productivity as people who are nervous and insecure won’t be motivated to achieve high results.</a:t>
            </a:r>
          </a:p>
          <a:p>
            <a:pPr marL="171450" indent="-171450">
              <a:buFontTx/>
              <a:buChar char="-"/>
            </a:pPr>
            <a:r>
              <a:rPr lang="en-CA" baseline="0" dirty="0" smtClean="0"/>
              <a:t>Quite often the events that take place are out of the control of the majority of the staff, so that can lead to a sense of powerlessness and hopelessness. This too can compound the breakdown in trust and communication that takes place.</a:t>
            </a:r>
          </a:p>
          <a:p>
            <a:pPr marL="171450" indent="-171450">
              <a:buFontTx/>
              <a:buChar char="-"/>
            </a:pPr>
            <a:r>
              <a:rPr lang="en-CA" baseline="0" dirty="0" smtClean="0"/>
              <a:t>Organizational changes that may result from an incident, such as moving to temporary facilities, taking on additional roles, or losing an important part of the daily routine can be an additional stressor. </a:t>
            </a:r>
          </a:p>
          <a:p>
            <a:pPr marL="171450" indent="-171450">
              <a:buFontTx/>
              <a:buChar char="-"/>
            </a:pPr>
            <a:endParaRPr lang="en-CA" baseline="0" dirty="0" smtClean="0"/>
          </a:p>
          <a:p>
            <a:pPr marL="0" indent="0">
              <a:buFontTx/>
              <a:buNone/>
            </a:pPr>
            <a:r>
              <a:rPr lang="en-CA" baseline="0" dirty="0" smtClean="0"/>
              <a:t>The result is that there can be an addition increase in absenteeism, increased demands on the health plan as people seek additional medical help with the physical and mental impacts. If your organization doesn’t have a strong health plan or there’s a stigma around accessing it, it can lead to self-medicating through alcohol, drugs, or other escapism behaviour such as gambling or online gaming. Addictions can further stress an organization and families, leading to a spiraling situation, emotional outbursts, and higher staff turnover. A vicious circle emerges.</a:t>
            </a:r>
          </a:p>
          <a:p>
            <a:pPr marL="0" indent="0">
              <a:buFontTx/>
              <a:buNone/>
            </a:pPr>
            <a:endParaRPr lang="en-CA" baseline="0" dirty="0" smtClean="0"/>
          </a:p>
          <a:p>
            <a:pPr marL="0" indent="0">
              <a:buFontTx/>
              <a:buNone/>
            </a:pP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FE2FF566-EE50-464D-B07B-CD7A2768F027}" type="slidenum">
              <a:rPr lang="en-CA" smtClean="0"/>
              <a:t>9</a:t>
            </a:fld>
            <a:endParaRPr lang="en-CA"/>
          </a:p>
        </p:txBody>
      </p:sp>
    </p:spTree>
    <p:extLst>
      <p:ext uri="{BB962C8B-B14F-4D97-AF65-F5344CB8AC3E}">
        <p14:creationId xmlns:p14="http://schemas.microsoft.com/office/powerpoint/2010/main" val="505344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90573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535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4960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2168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822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3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484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935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638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795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53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1809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286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116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610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2168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822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37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484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935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638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79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1571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537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286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116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610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60407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553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456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148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902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63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D8BD707-D9CF-40AE-B4C6-C98DA3205C09}"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0844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226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989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033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15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297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49641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22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7740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751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72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D8BD707-D9CF-40AE-B4C6-C98DA3205C09}" type="datetimeFigureOut">
              <a:rPr lang="en-US" smtClean="0"/>
              <a:pPr/>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4731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6351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49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869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992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2933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8551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34593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853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5476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D8BD707-D9CF-40AE-B4C6-C98DA3205C09}" type="datetimeFigureOut">
              <a:rPr lang="en-US" smtClean="0"/>
              <a:pPr/>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78069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2716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9805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1748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783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294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8283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7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13874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5338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33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72069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0112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5139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745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767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189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0334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6237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722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579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131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259577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9883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9883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0664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7898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943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00486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8.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Oval 4"/>
          <p:cNvSpPr/>
          <p:nvPr/>
        </p:nvSpPr>
        <p:spPr>
          <a:xfrm>
            <a:off x="3219960" y="2115060"/>
            <a:ext cx="2362200" cy="2438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0" y="0"/>
            <a:ext cx="7772400" cy="1470025"/>
          </a:xfrm>
        </p:spPr>
        <p:txBody>
          <a:bodyPr>
            <a:noAutofit/>
          </a:bodyPr>
          <a:lstStyle/>
          <a:p>
            <a:r>
              <a:rPr lang="en-CA" sz="5400" dirty="0" smtClean="0">
                <a:solidFill>
                  <a:srgbClr val="92D050"/>
                </a:solidFill>
                <a:latin typeface="Eurostile" pitchFamily="34" charset="0"/>
              </a:rPr>
              <a:t>Mental Health First Aid</a:t>
            </a:r>
            <a:br>
              <a:rPr lang="en-CA" sz="5400" dirty="0" smtClean="0">
                <a:solidFill>
                  <a:srgbClr val="92D050"/>
                </a:solidFill>
                <a:latin typeface="Eurostile" pitchFamily="34" charset="0"/>
              </a:rPr>
            </a:br>
            <a:r>
              <a:rPr lang="en-CA" sz="3200" dirty="0" smtClean="0">
                <a:solidFill>
                  <a:srgbClr val="92D050"/>
                </a:solidFill>
                <a:latin typeface="Eurostile" pitchFamily="34" charset="0"/>
              </a:rPr>
              <a:t>A Strathcona County Case Study</a:t>
            </a:r>
            <a:endParaRPr lang="en-CA" sz="5400" dirty="0">
              <a:solidFill>
                <a:srgbClr val="92D050"/>
              </a:solidFill>
              <a:latin typeface="Eurostile" pitchFamily="34" charset="0"/>
            </a:endParaRPr>
          </a:p>
        </p:txBody>
      </p:sp>
      <p:sp>
        <p:nvSpPr>
          <p:cNvPr id="3" name="Subtitle 2"/>
          <p:cNvSpPr>
            <a:spLocks noGrp="1"/>
          </p:cNvSpPr>
          <p:nvPr>
            <p:ph type="subTitle" idx="1"/>
          </p:nvPr>
        </p:nvSpPr>
        <p:spPr>
          <a:xfrm>
            <a:off x="2743200" y="5105400"/>
            <a:ext cx="6400800" cy="1752600"/>
          </a:xfrm>
        </p:spPr>
        <p:txBody>
          <a:bodyPr>
            <a:normAutofit/>
          </a:bodyPr>
          <a:lstStyle/>
          <a:p>
            <a:r>
              <a:rPr lang="en-CA" dirty="0" smtClean="0">
                <a:solidFill>
                  <a:srgbClr val="92D050"/>
                </a:solidFill>
                <a:latin typeface="Eurostile" pitchFamily="34" charset="0"/>
              </a:rPr>
              <a:t>Jason Greidanus</a:t>
            </a:r>
          </a:p>
          <a:p>
            <a:r>
              <a:rPr lang="en-CA" sz="2000" dirty="0" smtClean="0">
                <a:solidFill>
                  <a:srgbClr val="0070C0"/>
                </a:solidFill>
                <a:latin typeface="Eurostile" pitchFamily="34" charset="0"/>
              </a:rPr>
              <a:t>Assistant Chief – Emergency Management</a:t>
            </a:r>
          </a:p>
          <a:p>
            <a:r>
              <a:rPr lang="en-CA" sz="2400" dirty="0" smtClean="0">
                <a:solidFill>
                  <a:srgbClr val="0070C0"/>
                </a:solidFill>
                <a:latin typeface="Eurostile" pitchFamily="34" charset="0"/>
              </a:rPr>
              <a:t>16 April, 2019</a:t>
            </a:r>
            <a:endParaRPr lang="en-CA" sz="2400" dirty="0">
              <a:solidFill>
                <a:srgbClr val="0070C0"/>
              </a:solidFill>
              <a:latin typeface="Eurostile"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4721" y="1867921"/>
            <a:ext cx="2932679" cy="2932679"/>
          </a:xfrm>
          <a:prstGeom prst="rect">
            <a:avLst/>
          </a:prstGeom>
        </p:spPr>
      </p:pic>
    </p:spTree>
    <p:extLst>
      <p:ext uri="{BB962C8B-B14F-4D97-AF65-F5344CB8AC3E}">
        <p14:creationId xmlns:p14="http://schemas.microsoft.com/office/powerpoint/2010/main" val="1815349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B0F0"/>
                </a:solidFill>
                <a:latin typeface="Eurostile" pitchFamily="34" charset="0"/>
              </a:rPr>
              <a:t>organizational strategies</a:t>
            </a:r>
            <a:endParaRPr lang="en-CA" dirty="0">
              <a:solidFill>
                <a:srgbClr val="00B0F0"/>
              </a:solidFill>
              <a:latin typeface="Eurostile" pitchFamily="34" charset="0"/>
            </a:endParaRPr>
          </a:p>
        </p:txBody>
      </p:sp>
      <p:sp>
        <p:nvSpPr>
          <p:cNvPr id="3" name="Content Placeholder 2"/>
          <p:cNvSpPr>
            <a:spLocks noGrp="1"/>
          </p:cNvSpPr>
          <p:nvPr>
            <p:ph idx="1"/>
          </p:nvPr>
        </p:nvSpPr>
        <p:spPr/>
        <p:txBody>
          <a:bodyPr>
            <a:normAutofit fontScale="92500"/>
          </a:bodyPr>
          <a:lstStyle/>
          <a:p>
            <a:r>
              <a:rPr lang="en-US" altLang="en-US" dirty="0" smtClean="0">
                <a:solidFill>
                  <a:srgbClr val="0070C0"/>
                </a:solidFill>
              </a:rPr>
              <a:t>Develop a </a:t>
            </a:r>
            <a:r>
              <a:rPr lang="en-US" altLang="en-US" dirty="0" smtClean="0">
                <a:solidFill>
                  <a:srgbClr val="92D050"/>
                </a:solidFill>
              </a:rPr>
              <a:t>representative group </a:t>
            </a:r>
            <a:r>
              <a:rPr lang="en-US" altLang="en-US" dirty="0" smtClean="0">
                <a:solidFill>
                  <a:srgbClr val="0070C0"/>
                </a:solidFill>
              </a:rPr>
              <a:t>for </a:t>
            </a:r>
            <a:r>
              <a:rPr lang="en-US" altLang="en-US" dirty="0" smtClean="0">
                <a:solidFill>
                  <a:srgbClr val="92D050"/>
                </a:solidFill>
              </a:rPr>
              <a:t>peer support</a:t>
            </a:r>
          </a:p>
          <a:p>
            <a:r>
              <a:rPr lang="en-US" altLang="en-US" dirty="0" smtClean="0">
                <a:solidFill>
                  <a:srgbClr val="92D050"/>
                </a:solidFill>
              </a:rPr>
              <a:t>Information and education </a:t>
            </a:r>
            <a:r>
              <a:rPr lang="en-US" altLang="en-US" dirty="0" smtClean="0">
                <a:solidFill>
                  <a:srgbClr val="0070C0"/>
                </a:solidFill>
              </a:rPr>
              <a:t>– reduce stigma!</a:t>
            </a:r>
            <a:endParaRPr lang="en-US" altLang="en-US" dirty="0" smtClean="0">
              <a:solidFill>
                <a:srgbClr val="92D050"/>
              </a:solidFill>
            </a:endParaRPr>
          </a:p>
          <a:p>
            <a:r>
              <a:rPr lang="en-US" altLang="en-US" dirty="0" smtClean="0">
                <a:solidFill>
                  <a:srgbClr val="92D050"/>
                </a:solidFill>
              </a:rPr>
              <a:t>Get prepared </a:t>
            </a:r>
            <a:r>
              <a:rPr lang="en-US" altLang="en-US" dirty="0" smtClean="0">
                <a:solidFill>
                  <a:srgbClr val="0070C0"/>
                </a:solidFill>
              </a:rPr>
              <a:t>– emergency plans and exercises</a:t>
            </a:r>
            <a:endParaRPr lang="en-US" altLang="en-US" dirty="0" smtClean="0">
              <a:solidFill>
                <a:srgbClr val="92D050"/>
              </a:solidFill>
            </a:endParaRPr>
          </a:p>
          <a:p>
            <a:r>
              <a:rPr lang="en-US" altLang="en-US" dirty="0" smtClean="0">
                <a:solidFill>
                  <a:srgbClr val="0070C0"/>
                </a:solidFill>
              </a:rPr>
              <a:t>Strong </a:t>
            </a:r>
            <a:r>
              <a:rPr lang="en-US" altLang="en-US" dirty="0" smtClean="0">
                <a:solidFill>
                  <a:srgbClr val="92D050"/>
                </a:solidFill>
              </a:rPr>
              <a:t>Employee &amp; Family Assistance Program</a:t>
            </a:r>
          </a:p>
          <a:p>
            <a:r>
              <a:rPr lang="en-US" altLang="en-US" dirty="0" smtClean="0">
                <a:solidFill>
                  <a:srgbClr val="92D050"/>
                </a:solidFill>
              </a:rPr>
              <a:t>Strong leadership </a:t>
            </a:r>
            <a:r>
              <a:rPr lang="en-US" altLang="en-US" dirty="0" smtClean="0">
                <a:solidFill>
                  <a:srgbClr val="0070C0"/>
                </a:solidFill>
              </a:rPr>
              <a:t>(including in HR)</a:t>
            </a:r>
          </a:p>
          <a:p>
            <a:r>
              <a:rPr lang="en-US" altLang="en-US" dirty="0" smtClean="0">
                <a:solidFill>
                  <a:srgbClr val="92D050"/>
                </a:solidFill>
              </a:rPr>
              <a:t>Keep in touch</a:t>
            </a:r>
          </a:p>
          <a:p>
            <a:r>
              <a:rPr lang="en-US" altLang="en-US" dirty="0" smtClean="0">
                <a:solidFill>
                  <a:srgbClr val="92D050"/>
                </a:solidFill>
              </a:rPr>
              <a:t>Keep track of claims &amp; compensation </a:t>
            </a:r>
            <a:r>
              <a:rPr lang="en-US" altLang="en-US" dirty="0" smtClean="0">
                <a:solidFill>
                  <a:srgbClr val="0070C0"/>
                </a:solidFill>
              </a:rPr>
              <a:t>– lagging indicator</a:t>
            </a:r>
          </a:p>
        </p:txBody>
      </p:sp>
    </p:spTree>
    <p:extLst>
      <p:ext uri="{BB962C8B-B14F-4D97-AF65-F5344CB8AC3E}">
        <p14:creationId xmlns:p14="http://schemas.microsoft.com/office/powerpoint/2010/main" val="3732993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B0F0"/>
                </a:solidFill>
                <a:latin typeface="Eurostile" pitchFamily="34" charset="0"/>
              </a:rPr>
              <a:t>the County Case Study</a:t>
            </a:r>
            <a:endParaRPr lang="en-CA" dirty="0">
              <a:solidFill>
                <a:srgbClr val="00B0F0"/>
              </a:solidFill>
              <a:latin typeface="Eurostile"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609725"/>
            <a:ext cx="74295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244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B0F0"/>
                </a:solidFill>
                <a:latin typeface="Eurostile" pitchFamily="34" charset="0"/>
              </a:rPr>
              <a:t>what was done</a:t>
            </a:r>
            <a:endParaRPr lang="en-CA" dirty="0">
              <a:solidFill>
                <a:srgbClr val="00B0F0"/>
              </a:solidFill>
              <a:latin typeface="Eurostile" pitchFamily="34" charset="0"/>
            </a:endParaRPr>
          </a:p>
        </p:txBody>
      </p:sp>
      <p:pic>
        <p:nvPicPr>
          <p:cNvPr id="3" name="Picture 2" descr="C:\Users\greidanus\Pictures\Parkade Incident\parkade-closed-strathcona-county-sherwood-p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6774240" cy="508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239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8229600" cy="1143000"/>
          </a:xfrm>
        </p:spPr>
        <p:txBody>
          <a:bodyPr/>
          <a:lstStyle/>
          <a:p>
            <a:r>
              <a:rPr lang="en-CA" dirty="0" smtClean="0">
                <a:solidFill>
                  <a:srgbClr val="00B0F0"/>
                </a:solidFill>
                <a:latin typeface="Eurostile" pitchFamily="34" charset="0"/>
              </a:rPr>
              <a:t>regaining normal</a:t>
            </a:r>
            <a:endParaRPr lang="en-CA" dirty="0">
              <a:solidFill>
                <a:srgbClr val="00B0F0"/>
              </a:solidFill>
              <a:latin typeface="Eurostile" pitchFamily="34" charset="0"/>
            </a:endParaRPr>
          </a:p>
        </p:txBody>
      </p:sp>
      <p:pic>
        <p:nvPicPr>
          <p:cNvPr id="2050" name="Picture 2" descr="C:\Users\greidanus\Pictures\Parkade Incident\20181111-DSC_11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667000"/>
            <a:ext cx="5105400" cy="33907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reidanus\Pictures\Parkade Incident\20181111-DSC_11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1094" y="685800"/>
            <a:ext cx="3947481"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393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B0F0"/>
                </a:solidFill>
                <a:latin typeface="Eurostile" pitchFamily="34" charset="0"/>
              </a:rPr>
              <a:t>w</a:t>
            </a:r>
            <a:r>
              <a:rPr lang="en-CA" dirty="0" smtClean="0">
                <a:solidFill>
                  <a:srgbClr val="00B0F0"/>
                </a:solidFill>
                <a:latin typeface="Eurostile" pitchFamily="34" charset="0"/>
              </a:rPr>
              <a:t>here to go from here?</a:t>
            </a:r>
            <a:endParaRPr lang="en-CA" dirty="0">
              <a:solidFill>
                <a:srgbClr val="00B0F0"/>
              </a:solidFill>
              <a:latin typeface="Eurostile" pitchFamily="34" charset="0"/>
            </a:endParaRPr>
          </a:p>
        </p:txBody>
      </p:sp>
      <p:sp>
        <p:nvSpPr>
          <p:cNvPr id="3" name="Content Placeholder 2"/>
          <p:cNvSpPr>
            <a:spLocks noGrp="1"/>
          </p:cNvSpPr>
          <p:nvPr>
            <p:ph idx="1"/>
          </p:nvPr>
        </p:nvSpPr>
        <p:spPr/>
        <p:txBody>
          <a:bodyPr>
            <a:normAutofit fontScale="70000" lnSpcReduction="20000"/>
          </a:bodyPr>
          <a:lstStyle/>
          <a:p>
            <a:r>
              <a:rPr lang="en-US" altLang="en-US" dirty="0" smtClean="0">
                <a:solidFill>
                  <a:srgbClr val="92D050"/>
                </a:solidFill>
              </a:rPr>
              <a:t>Canadian Mental Health Association</a:t>
            </a:r>
          </a:p>
          <a:p>
            <a:pPr lvl="1"/>
            <a:r>
              <a:rPr lang="en-US" altLang="en-US" dirty="0" smtClean="0">
                <a:solidFill>
                  <a:srgbClr val="FFFF00"/>
                </a:solidFill>
              </a:rPr>
              <a:t>edmonton.cmha.ca</a:t>
            </a:r>
          </a:p>
          <a:p>
            <a:r>
              <a:rPr lang="en-US" altLang="en-US" dirty="0" smtClean="0">
                <a:solidFill>
                  <a:srgbClr val="92D050"/>
                </a:solidFill>
              </a:rPr>
              <a:t>Alberta Health Services (Addiction &amp; Mental Health)</a:t>
            </a:r>
          </a:p>
          <a:p>
            <a:pPr lvl="1"/>
            <a:r>
              <a:rPr lang="en-US" altLang="en-US" dirty="0" smtClean="0">
                <a:solidFill>
                  <a:srgbClr val="FFFF00"/>
                </a:solidFill>
              </a:rPr>
              <a:t>www.albertahealthservices.ca/amh/amh.aspx</a:t>
            </a:r>
          </a:p>
          <a:p>
            <a:r>
              <a:rPr lang="en-US" altLang="en-US" dirty="0" smtClean="0">
                <a:solidFill>
                  <a:srgbClr val="92D050"/>
                </a:solidFill>
              </a:rPr>
              <a:t>Canadian Psychological Association</a:t>
            </a:r>
          </a:p>
          <a:p>
            <a:pPr lvl="1"/>
            <a:r>
              <a:rPr lang="en-US" altLang="en-US" dirty="0">
                <a:solidFill>
                  <a:srgbClr val="FFFF00"/>
                </a:solidFill>
              </a:rPr>
              <a:t>http://www.cpa.ca/aboutcpa/cpasections</a:t>
            </a:r>
            <a:r>
              <a:rPr lang="en-US" altLang="en-US" dirty="0" smtClean="0">
                <a:solidFill>
                  <a:srgbClr val="FFFF00"/>
                </a:solidFill>
              </a:rPr>
              <a:t>/</a:t>
            </a:r>
          </a:p>
          <a:p>
            <a:r>
              <a:rPr lang="en-US" altLang="en-US" dirty="0" smtClean="0">
                <a:solidFill>
                  <a:srgbClr val="92D050"/>
                </a:solidFill>
              </a:rPr>
              <a:t>PTSD Association of Canada</a:t>
            </a:r>
          </a:p>
          <a:p>
            <a:pPr lvl="1"/>
            <a:r>
              <a:rPr lang="en-CA" dirty="0">
                <a:solidFill>
                  <a:srgbClr val="FFFF00"/>
                </a:solidFill>
              </a:rPr>
              <a:t>http://www.ptsdassociation.com/coping-strategies-1</a:t>
            </a:r>
            <a:r>
              <a:rPr lang="en-CA" dirty="0" smtClean="0">
                <a:solidFill>
                  <a:srgbClr val="FFFF00"/>
                </a:solidFill>
              </a:rPr>
              <a:t>/</a:t>
            </a:r>
            <a:endParaRPr lang="en-US" altLang="en-US" dirty="0" smtClean="0">
              <a:solidFill>
                <a:srgbClr val="FFFF00"/>
              </a:solidFill>
            </a:endParaRPr>
          </a:p>
          <a:p>
            <a:r>
              <a:rPr lang="en-US" altLang="en-US" dirty="0" smtClean="0">
                <a:solidFill>
                  <a:srgbClr val="92D050"/>
                </a:solidFill>
              </a:rPr>
              <a:t>Your family doctor</a:t>
            </a:r>
          </a:p>
          <a:p>
            <a:r>
              <a:rPr lang="en-US" altLang="en-US" dirty="0" smtClean="0">
                <a:solidFill>
                  <a:srgbClr val="92D050"/>
                </a:solidFill>
              </a:rPr>
              <a:t>The </a:t>
            </a:r>
            <a:r>
              <a:rPr lang="en-US" altLang="en-US" dirty="0" smtClean="0">
                <a:solidFill>
                  <a:srgbClr val="FFFF00"/>
                </a:solidFill>
              </a:rPr>
              <a:t>Employee Assistance Program </a:t>
            </a:r>
            <a:r>
              <a:rPr lang="en-US" altLang="en-US" dirty="0" smtClean="0">
                <a:solidFill>
                  <a:srgbClr val="92D050"/>
                </a:solidFill>
              </a:rPr>
              <a:t>with your company</a:t>
            </a:r>
          </a:p>
          <a:p>
            <a:r>
              <a:rPr lang="en-US" altLang="en-US" dirty="0" smtClean="0">
                <a:solidFill>
                  <a:srgbClr val="92D050"/>
                </a:solidFill>
              </a:rPr>
              <a:t>Someone you know and trust</a:t>
            </a:r>
          </a:p>
          <a:p>
            <a:r>
              <a:rPr lang="en-US" altLang="en-US" dirty="0" smtClean="0">
                <a:solidFill>
                  <a:schemeClr val="bg1"/>
                </a:solidFill>
              </a:rPr>
              <a:t>211 in Edmonton region</a:t>
            </a:r>
          </a:p>
          <a:p>
            <a:r>
              <a:rPr lang="en-US" altLang="en-US" dirty="0" smtClean="0">
                <a:solidFill>
                  <a:schemeClr val="bg1"/>
                </a:solidFill>
              </a:rPr>
              <a:t>911</a:t>
            </a:r>
            <a:endParaRPr lang="en-US" altLang="en-US" dirty="0" smtClean="0">
              <a:solidFill>
                <a:srgbClr val="92D050"/>
              </a:solidFill>
            </a:endParaRPr>
          </a:p>
        </p:txBody>
      </p:sp>
    </p:spTree>
    <p:extLst>
      <p:ext uri="{BB962C8B-B14F-4D97-AF65-F5344CB8AC3E}">
        <p14:creationId xmlns:p14="http://schemas.microsoft.com/office/powerpoint/2010/main" val="2730528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CA" dirty="0" smtClean="0">
                <a:solidFill>
                  <a:srgbClr val="FF0000"/>
                </a:solidFill>
                <a:latin typeface="Eurostile" pitchFamily="34" charset="0"/>
              </a:rPr>
              <a:t>mental illness is nothing to be ashamed of, but stigma and bias shame us all</a:t>
            </a:r>
            <a:endParaRPr lang="en-CA" dirty="0">
              <a:solidFill>
                <a:srgbClr val="FF0000"/>
              </a:solidFill>
              <a:latin typeface="Eurostile" pitchFamily="34" charset="0"/>
            </a:endParaRPr>
          </a:p>
        </p:txBody>
      </p:sp>
    </p:spTree>
    <p:extLst>
      <p:ext uri="{BB962C8B-B14F-4D97-AF65-F5344CB8AC3E}">
        <p14:creationId xmlns:p14="http://schemas.microsoft.com/office/powerpoint/2010/main" val="112978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2849563"/>
          </a:xfrm>
        </p:spPr>
        <p:txBody>
          <a:bodyPr>
            <a:normAutofit fontScale="62500" lnSpcReduction="20000"/>
          </a:bodyPr>
          <a:lstStyle/>
          <a:p>
            <a:r>
              <a:rPr lang="en-US" altLang="en-US" dirty="0" smtClean="0">
                <a:solidFill>
                  <a:srgbClr val="00B0F0"/>
                </a:solidFill>
              </a:rPr>
              <a:t>Canadian Mental Health Association</a:t>
            </a:r>
          </a:p>
          <a:p>
            <a:pPr lvl="1"/>
            <a:r>
              <a:rPr lang="en-US" altLang="en-US" dirty="0" smtClean="0">
                <a:solidFill>
                  <a:srgbClr val="00B0F0"/>
                </a:solidFill>
              </a:rPr>
              <a:t>edmonton.cmha.ca</a:t>
            </a:r>
          </a:p>
          <a:p>
            <a:r>
              <a:rPr lang="en-US" altLang="en-US" dirty="0" smtClean="0">
                <a:solidFill>
                  <a:srgbClr val="00B0F0"/>
                </a:solidFill>
              </a:rPr>
              <a:t>Alberta Health Services (Addiction &amp; Mental Health)</a:t>
            </a:r>
          </a:p>
          <a:p>
            <a:pPr lvl="1"/>
            <a:r>
              <a:rPr lang="en-US" altLang="en-US" dirty="0" smtClean="0">
                <a:solidFill>
                  <a:srgbClr val="00B0F0"/>
                </a:solidFill>
              </a:rPr>
              <a:t>www.albertahealthservices.ca/amh/amh.aspx</a:t>
            </a:r>
          </a:p>
          <a:p>
            <a:r>
              <a:rPr lang="en-US" altLang="en-US" dirty="0" smtClean="0">
                <a:solidFill>
                  <a:srgbClr val="00B0F0"/>
                </a:solidFill>
              </a:rPr>
              <a:t>Canadian Psychological Association</a:t>
            </a:r>
          </a:p>
          <a:p>
            <a:pPr lvl="1"/>
            <a:r>
              <a:rPr lang="en-US" altLang="en-US" dirty="0">
                <a:solidFill>
                  <a:srgbClr val="00B0F0"/>
                </a:solidFill>
              </a:rPr>
              <a:t>http://www.cpa.ca/aboutcpa/cpasections</a:t>
            </a:r>
            <a:r>
              <a:rPr lang="en-US" altLang="en-US" dirty="0" smtClean="0">
                <a:solidFill>
                  <a:srgbClr val="00B0F0"/>
                </a:solidFill>
              </a:rPr>
              <a:t>/</a:t>
            </a:r>
          </a:p>
          <a:p>
            <a:r>
              <a:rPr lang="en-US" altLang="en-US" dirty="0" smtClean="0">
                <a:solidFill>
                  <a:srgbClr val="00B0F0"/>
                </a:solidFill>
              </a:rPr>
              <a:t>University of Michigan Health Services</a:t>
            </a:r>
          </a:p>
          <a:p>
            <a:pPr lvl="1"/>
            <a:r>
              <a:rPr lang="en-US" altLang="en-US" dirty="0" smtClean="0">
                <a:solidFill>
                  <a:srgbClr val="00B0F0"/>
                </a:solidFill>
              </a:rPr>
              <a:t>https://www.uhs.umich.edu/tenthings</a:t>
            </a:r>
          </a:p>
          <a:p>
            <a:r>
              <a:rPr lang="en-US" altLang="en-US" dirty="0" smtClean="0">
                <a:solidFill>
                  <a:srgbClr val="00B0F0"/>
                </a:solidFill>
              </a:rPr>
              <a:t>Wounded Warrior – 22 Pushup Challenge – July/August 2016</a:t>
            </a:r>
          </a:p>
          <a:p>
            <a:endParaRPr lang="en-US" altLang="en-US" dirty="0" smtClean="0">
              <a:solidFill>
                <a:srgbClr val="92D050"/>
              </a:solidFill>
            </a:endParaRPr>
          </a:p>
        </p:txBody>
      </p:sp>
      <p:sp>
        <p:nvSpPr>
          <p:cNvPr id="4" name="Title 1"/>
          <p:cNvSpPr txBox="1">
            <a:spLocks/>
          </p:cNvSpPr>
          <p:nvPr/>
        </p:nvSpPr>
        <p:spPr>
          <a:xfrm>
            <a:off x="464127" y="914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a:solidFill>
                  <a:srgbClr val="00B0F0"/>
                </a:solidFill>
                <a:latin typeface="Eurostile" pitchFamily="34" charset="0"/>
              </a:rPr>
              <a:t>r</a:t>
            </a:r>
            <a:r>
              <a:rPr lang="en-CA" dirty="0" smtClean="0">
                <a:solidFill>
                  <a:srgbClr val="00B0F0"/>
                </a:solidFill>
                <a:latin typeface="Eurostile" pitchFamily="34" charset="0"/>
              </a:rPr>
              <a:t>eferences</a:t>
            </a:r>
            <a:endParaRPr lang="en-CA" dirty="0">
              <a:solidFill>
                <a:srgbClr val="00B0F0"/>
              </a:solidFill>
              <a:latin typeface="Eurostile" pitchFamily="34" charset="0"/>
            </a:endParaRPr>
          </a:p>
        </p:txBody>
      </p:sp>
    </p:spTree>
    <p:extLst>
      <p:ext uri="{BB962C8B-B14F-4D97-AF65-F5344CB8AC3E}">
        <p14:creationId xmlns:p14="http://schemas.microsoft.com/office/powerpoint/2010/main" val="3688446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B0F0"/>
                </a:solidFill>
                <a:latin typeface="Eurostile" pitchFamily="34" charset="0"/>
              </a:rPr>
              <a:t>w</a:t>
            </a:r>
            <a:r>
              <a:rPr lang="en-CA" dirty="0" smtClean="0">
                <a:solidFill>
                  <a:srgbClr val="00B0F0"/>
                </a:solidFill>
                <a:latin typeface="Eurostile" pitchFamily="34" charset="0"/>
              </a:rPr>
              <a:t>hat we’ll cover</a:t>
            </a:r>
            <a:endParaRPr lang="en-CA" dirty="0">
              <a:solidFill>
                <a:srgbClr val="00B0F0"/>
              </a:solidFill>
              <a:latin typeface="Eurostile" pitchFamily="34" charset="0"/>
            </a:endParaRPr>
          </a:p>
        </p:txBody>
      </p:sp>
      <p:sp>
        <p:nvSpPr>
          <p:cNvPr id="3" name="Content Placeholder 2"/>
          <p:cNvSpPr>
            <a:spLocks noGrp="1"/>
          </p:cNvSpPr>
          <p:nvPr>
            <p:ph idx="1"/>
          </p:nvPr>
        </p:nvSpPr>
        <p:spPr/>
        <p:txBody>
          <a:bodyPr>
            <a:normAutofit/>
          </a:bodyPr>
          <a:lstStyle/>
          <a:p>
            <a:r>
              <a:rPr lang="en-US" altLang="en-US" dirty="0" smtClean="0">
                <a:solidFill>
                  <a:srgbClr val="92D050"/>
                </a:solidFill>
              </a:rPr>
              <a:t>Introduction </a:t>
            </a:r>
            <a:r>
              <a:rPr lang="en-US" altLang="en-US" dirty="0" smtClean="0">
                <a:solidFill>
                  <a:srgbClr val="0070C0"/>
                </a:solidFill>
              </a:rPr>
              <a:t>and disclaimer</a:t>
            </a:r>
          </a:p>
          <a:p>
            <a:r>
              <a:rPr lang="en-US" altLang="en-US" dirty="0" smtClean="0">
                <a:solidFill>
                  <a:srgbClr val="0070C0"/>
                </a:solidFill>
              </a:rPr>
              <a:t>Some</a:t>
            </a:r>
            <a:r>
              <a:rPr lang="en-US" altLang="en-US" dirty="0" smtClean="0">
                <a:solidFill>
                  <a:srgbClr val="92D050"/>
                </a:solidFill>
              </a:rPr>
              <a:t> definitions </a:t>
            </a:r>
            <a:r>
              <a:rPr lang="en-US" altLang="en-US" dirty="0" smtClean="0">
                <a:solidFill>
                  <a:srgbClr val="0070C0"/>
                </a:solidFill>
              </a:rPr>
              <a:t>and</a:t>
            </a:r>
            <a:r>
              <a:rPr lang="en-US" altLang="en-US" dirty="0" smtClean="0">
                <a:solidFill>
                  <a:srgbClr val="92D050"/>
                </a:solidFill>
              </a:rPr>
              <a:t> </a:t>
            </a:r>
            <a:r>
              <a:rPr lang="en-US" altLang="en-US" dirty="0" smtClean="0">
                <a:solidFill>
                  <a:srgbClr val="92D050"/>
                </a:solidFill>
              </a:rPr>
              <a:t>concepts</a:t>
            </a:r>
          </a:p>
          <a:p>
            <a:r>
              <a:rPr lang="en-US" altLang="en-US" dirty="0">
                <a:solidFill>
                  <a:srgbClr val="92D050"/>
                </a:solidFill>
              </a:rPr>
              <a:t>Ways to deal </a:t>
            </a:r>
            <a:r>
              <a:rPr lang="en-US" altLang="en-US" dirty="0">
                <a:solidFill>
                  <a:srgbClr val="0070C0"/>
                </a:solidFill>
              </a:rPr>
              <a:t>with the </a:t>
            </a:r>
            <a:r>
              <a:rPr lang="en-US" altLang="en-US" dirty="0" smtClean="0">
                <a:solidFill>
                  <a:srgbClr val="0070C0"/>
                </a:solidFill>
              </a:rPr>
              <a:t>trauma</a:t>
            </a:r>
            <a:endParaRPr lang="en-US" altLang="en-US" dirty="0" smtClean="0">
              <a:solidFill>
                <a:srgbClr val="92D050"/>
              </a:solidFill>
            </a:endParaRPr>
          </a:p>
          <a:p>
            <a:r>
              <a:rPr lang="en-US" altLang="en-US" dirty="0" smtClean="0">
                <a:solidFill>
                  <a:srgbClr val="92D050"/>
                </a:solidFill>
              </a:rPr>
              <a:t>Reducing </a:t>
            </a:r>
            <a:r>
              <a:rPr lang="en-US" altLang="en-US" dirty="0" smtClean="0">
                <a:solidFill>
                  <a:srgbClr val="0070C0"/>
                </a:solidFill>
              </a:rPr>
              <a:t>the</a:t>
            </a:r>
            <a:r>
              <a:rPr lang="en-US" altLang="en-US" dirty="0" smtClean="0">
                <a:solidFill>
                  <a:srgbClr val="92D050"/>
                </a:solidFill>
              </a:rPr>
              <a:t> stigma</a:t>
            </a:r>
          </a:p>
          <a:p>
            <a:r>
              <a:rPr lang="en-US" altLang="en-US" dirty="0" smtClean="0">
                <a:solidFill>
                  <a:srgbClr val="92D050"/>
                </a:solidFill>
              </a:rPr>
              <a:t>Organizational </a:t>
            </a:r>
            <a:r>
              <a:rPr lang="en-US" altLang="en-US" dirty="0" smtClean="0">
                <a:solidFill>
                  <a:srgbClr val="0070C0"/>
                </a:solidFill>
              </a:rPr>
              <a:t>impacts</a:t>
            </a:r>
          </a:p>
          <a:p>
            <a:r>
              <a:rPr lang="en-US" altLang="en-US" dirty="0" smtClean="0">
                <a:solidFill>
                  <a:srgbClr val="92D050"/>
                </a:solidFill>
              </a:rPr>
              <a:t>The </a:t>
            </a:r>
            <a:r>
              <a:rPr lang="en-US" altLang="en-US" dirty="0">
                <a:solidFill>
                  <a:srgbClr val="0070C0"/>
                </a:solidFill>
              </a:rPr>
              <a:t>County</a:t>
            </a:r>
            <a:r>
              <a:rPr lang="en-US" altLang="en-US" dirty="0">
                <a:solidFill>
                  <a:srgbClr val="92D050"/>
                </a:solidFill>
              </a:rPr>
              <a:t> Case Study</a:t>
            </a:r>
          </a:p>
        </p:txBody>
      </p:sp>
    </p:spTree>
    <p:extLst>
      <p:ext uri="{BB962C8B-B14F-4D97-AF65-F5344CB8AC3E}">
        <p14:creationId xmlns:p14="http://schemas.microsoft.com/office/powerpoint/2010/main" val="2969315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C:\Users\greidanus\Documents\Mental Health First Aid\3858_81947117404_238552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499" y="2548160"/>
            <a:ext cx="5753101" cy="4314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reidanus\Documents\Mental Health First Aid\254460_10150199235802405_4611197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702854" cy="55387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05000" y="274638"/>
            <a:ext cx="8229600" cy="1143000"/>
          </a:xfrm>
        </p:spPr>
        <p:txBody>
          <a:bodyPr/>
          <a:lstStyle/>
          <a:p>
            <a:r>
              <a:rPr lang="en-CA" dirty="0">
                <a:solidFill>
                  <a:srgbClr val="00B0F0"/>
                </a:solidFill>
                <a:latin typeface="Eurostile" pitchFamily="34" charset="0"/>
              </a:rPr>
              <a:t>w</a:t>
            </a:r>
            <a:r>
              <a:rPr lang="en-CA" dirty="0" smtClean="0">
                <a:solidFill>
                  <a:srgbClr val="00B0F0"/>
                </a:solidFill>
                <a:latin typeface="Eurostile" pitchFamily="34" charset="0"/>
              </a:rPr>
              <a:t>ho am I?</a:t>
            </a:r>
            <a:endParaRPr lang="en-CA" dirty="0">
              <a:solidFill>
                <a:srgbClr val="00B0F0"/>
              </a:solidFill>
              <a:latin typeface="Eurostile" pitchFamily="34"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9925" y="1600200"/>
            <a:ext cx="3114675"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180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B0F0"/>
                </a:solidFill>
                <a:latin typeface="Eurostile" pitchFamily="34" charset="0"/>
              </a:rPr>
              <a:t>w</a:t>
            </a:r>
            <a:r>
              <a:rPr lang="en-CA" dirty="0" smtClean="0">
                <a:solidFill>
                  <a:srgbClr val="00B0F0"/>
                </a:solidFill>
                <a:latin typeface="Eurostile" pitchFamily="34" charset="0"/>
              </a:rPr>
              <a:t>ho I’m not!</a:t>
            </a:r>
            <a:endParaRPr lang="en-CA" dirty="0">
              <a:solidFill>
                <a:srgbClr val="00B0F0"/>
              </a:solidFill>
              <a:latin typeface="Eurostile"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6800" y="1600200"/>
            <a:ext cx="4530400" cy="4525963"/>
          </a:xfrm>
        </p:spPr>
      </p:pic>
    </p:spTree>
    <p:extLst>
      <p:ext uri="{BB962C8B-B14F-4D97-AF65-F5344CB8AC3E}">
        <p14:creationId xmlns:p14="http://schemas.microsoft.com/office/powerpoint/2010/main" val="3783883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CA" dirty="0">
                <a:solidFill>
                  <a:srgbClr val="00B0F0"/>
                </a:solidFill>
                <a:latin typeface="Eurostile" pitchFamily="34" charset="0"/>
              </a:rPr>
              <a:t>w</a:t>
            </a:r>
            <a:r>
              <a:rPr lang="en-CA" dirty="0" smtClean="0">
                <a:solidFill>
                  <a:srgbClr val="00B0F0"/>
                </a:solidFill>
                <a:latin typeface="Eurostile" pitchFamily="34" charset="0"/>
              </a:rPr>
              <a:t>hat are we talking about?</a:t>
            </a:r>
            <a:endParaRPr lang="en-CA" dirty="0">
              <a:solidFill>
                <a:srgbClr val="00B0F0"/>
              </a:solidFill>
              <a:latin typeface="Eurostile"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143000"/>
            <a:ext cx="6858000" cy="5143500"/>
          </a:xfrm>
          <a:prstGeom prst="rect">
            <a:avLst/>
          </a:prstGeom>
        </p:spPr>
      </p:pic>
    </p:spTree>
    <p:extLst>
      <p:ext uri="{BB962C8B-B14F-4D97-AF65-F5344CB8AC3E}">
        <p14:creationId xmlns:p14="http://schemas.microsoft.com/office/powerpoint/2010/main" val="113805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B0F0"/>
                </a:solidFill>
                <a:latin typeface="Eurostile" pitchFamily="34" charset="0"/>
              </a:rPr>
              <a:t>t</a:t>
            </a:r>
            <a:r>
              <a:rPr lang="en-CA" dirty="0" smtClean="0">
                <a:solidFill>
                  <a:srgbClr val="00B0F0"/>
                </a:solidFill>
                <a:latin typeface="Eurostile" pitchFamily="34" charset="0"/>
              </a:rPr>
              <a:t>he injury spectrum</a:t>
            </a:r>
            <a:endParaRPr lang="en-CA" dirty="0">
              <a:solidFill>
                <a:srgbClr val="00B0F0"/>
              </a:solidFill>
              <a:latin typeface="Eurostile"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70844" y="1362988"/>
            <a:ext cx="6049156" cy="5037812"/>
          </a:xfrm>
        </p:spPr>
      </p:pic>
    </p:spTree>
    <p:extLst>
      <p:ext uri="{BB962C8B-B14F-4D97-AF65-F5344CB8AC3E}">
        <p14:creationId xmlns:p14="http://schemas.microsoft.com/office/powerpoint/2010/main" val="1227316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CA" dirty="0" smtClean="0">
                <a:solidFill>
                  <a:srgbClr val="FF0000"/>
                </a:solidFill>
                <a:latin typeface="Eurostile" pitchFamily="34" charset="0"/>
              </a:rPr>
              <a:t>value yourself</a:t>
            </a:r>
            <a:endParaRPr lang="en-CA" dirty="0">
              <a:solidFill>
                <a:srgbClr val="FF0000"/>
              </a:solidFill>
              <a:latin typeface="Eurostile" pitchFamily="34" charset="0"/>
            </a:endParaRPr>
          </a:p>
        </p:txBody>
      </p:sp>
      <p:sp>
        <p:nvSpPr>
          <p:cNvPr id="5" name="Title 1"/>
          <p:cNvSpPr txBox="1">
            <a:spLocks/>
          </p:cNvSpPr>
          <p:nvPr/>
        </p:nvSpPr>
        <p:spPr>
          <a:xfrm>
            <a:off x="457200" y="53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rgbClr val="FFC000"/>
                </a:solidFill>
                <a:latin typeface="Eurostile" pitchFamily="34" charset="0"/>
              </a:rPr>
              <a:t>mind your body</a:t>
            </a:r>
            <a:endParaRPr lang="en-CA" dirty="0">
              <a:solidFill>
                <a:srgbClr val="FFC000"/>
              </a:solidFill>
              <a:latin typeface="Eurostile" pitchFamily="34" charset="0"/>
            </a:endParaRPr>
          </a:p>
        </p:txBody>
      </p:sp>
      <p:sp>
        <p:nvSpPr>
          <p:cNvPr id="6" name="Title 1"/>
          <p:cNvSpPr txBox="1">
            <a:spLocks/>
          </p:cNvSpPr>
          <p:nvPr/>
        </p:nvSpPr>
        <p:spPr>
          <a:xfrm>
            <a:off x="457200" y="1371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rgbClr val="FFFF00"/>
                </a:solidFill>
                <a:latin typeface="Eurostile" pitchFamily="34" charset="0"/>
              </a:rPr>
              <a:t>give of yourself</a:t>
            </a:r>
            <a:endParaRPr lang="en-CA" dirty="0">
              <a:solidFill>
                <a:srgbClr val="FFFF00"/>
              </a:solidFill>
              <a:latin typeface="Eurostile" pitchFamily="34" charset="0"/>
            </a:endParaRPr>
          </a:p>
        </p:txBody>
      </p:sp>
      <p:sp>
        <p:nvSpPr>
          <p:cNvPr id="7" name="Title 1"/>
          <p:cNvSpPr txBox="1">
            <a:spLocks/>
          </p:cNvSpPr>
          <p:nvPr/>
        </p:nvSpPr>
        <p:spPr>
          <a:xfrm>
            <a:off x="457200" y="2057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rgbClr val="92D050"/>
                </a:solidFill>
                <a:latin typeface="Eurostile" pitchFamily="34" charset="0"/>
              </a:rPr>
              <a:t>calm your mind</a:t>
            </a:r>
            <a:endParaRPr lang="en-CA" dirty="0">
              <a:solidFill>
                <a:srgbClr val="92D050"/>
              </a:solidFill>
              <a:latin typeface="Eurostile" pitchFamily="34" charset="0"/>
            </a:endParaRPr>
          </a:p>
        </p:txBody>
      </p:sp>
      <p:sp>
        <p:nvSpPr>
          <p:cNvPr id="8" name="Title 1"/>
          <p:cNvSpPr txBox="1">
            <a:spLocks/>
          </p:cNvSpPr>
          <p:nvPr/>
        </p:nvSpPr>
        <p:spPr>
          <a:xfrm>
            <a:off x="457200" y="2819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rgbClr val="00B050"/>
                </a:solidFill>
                <a:latin typeface="Eurostile" pitchFamily="34" charset="0"/>
              </a:rPr>
              <a:t>the right people</a:t>
            </a:r>
            <a:endParaRPr lang="en-CA" dirty="0">
              <a:solidFill>
                <a:srgbClr val="00B050"/>
              </a:solidFill>
              <a:latin typeface="Eurostile" pitchFamily="34" charset="0"/>
            </a:endParaRPr>
          </a:p>
        </p:txBody>
      </p:sp>
      <p:sp>
        <p:nvSpPr>
          <p:cNvPr id="9" name="Title 1"/>
          <p:cNvSpPr txBox="1">
            <a:spLocks/>
          </p:cNvSpPr>
          <p:nvPr/>
        </p:nvSpPr>
        <p:spPr>
          <a:xfrm>
            <a:off x="457200" y="3505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rgbClr val="00B0F0"/>
                </a:solidFill>
                <a:latin typeface="Eurostile" pitchFamily="34" charset="0"/>
              </a:rPr>
              <a:t>make a plan</a:t>
            </a:r>
            <a:endParaRPr lang="en-CA" dirty="0">
              <a:solidFill>
                <a:srgbClr val="00B0F0"/>
              </a:solidFill>
              <a:latin typeface="Eurostile" pitchFamily="34" charset="0"/>
            </a:endParaRPr>
          </a:p>
        </p:txBody>
      </p:sp>
      <p:sp>
        <p:nvSpPr>
          <p:cNvPr id="10" name="Title 1"/>
          <p:cNvSpPr txBox="1">
            <a:spLocks/>
          </p:cNvSpPr>
          <p:nvPr/>
        </p:nvSpPr>
        <p:spPr>
          <a:xfrm>
            <a:off x="457200" y="419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rgbClr val="0070C0"/>
                </a:solidFill>
                <a:latin typeface="Eurostile" pitchFamily="34" charset="0"/>
              </a:rPr>
              <a:t>take a break</a:t>
            </a:r>
            <a:endParaRPr lang="en-CA" dirty="0">
              <a:solidFill>
                <a:srgbClr val="0070C0"/>
              </a:solidFill>
              <a:latin typeface="Eurostile" pitchFamily="34" charset="0"/>
            </a:endParaRPr>
          </a:p>
        </p:txBody>
      </p:sp>
      <p:sp>
        <p:nvSpPr>
          <p:cNvPr id="11" name="Title 1"/>
          <p:cNvSpPr txBox="1">
            <a:spLocks/>
          </p:cNvSpPr>
          <p:nvPr/>
        </p:nvSpPr>
        <p:spPr>
          <a:xfrm>
            <a:off x="457200" y="4953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rgbClr val="7030A0"/>
                </a:solidFill>
                <a:latin typeface="Eurostile" pitchFamily="34" charset="0"/>
              </a:rPr>
              <a:t>break addictions</a:t>
            </a:r>
            <a:endParaRPr lang="en-CA" dirty="0">
              <a:solidFill>
                <a:srgbClr val="7030A0"/>
              </a:solidFill>
              <a:latin typeface="Eurostile" pitchFamily="34" charset="0"/>
            </a:endParaRPr>
          </a:p>
        </p:txBody>
      </p:sp>
      <p:sp>
        <p:nvSpPr>
          <p:cNvPr id="12" name="Title 1"/>
          <p:cNvSpPr txBox="1">
            <a:spLocks/>
          </p:cNvSpPr>
          <p:nvPr/>
        </p:nvSpPr>
        <p:spPr>
          <a:xfrm>
            <a:off x="457200" y="5638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prstClr val="white"/>
                </a:solidFill>
                <a:latin typeface="Eurostile" pitchFamily="34" charset="0"/>
              </a:rPr>
              <a:t>know when to get help</a:t>
            </a:r>
            <a:endParaRPr lang="en-CA" dirty="0">
              <a:solidFill>
                <a:prstClr val="white"/>
              </a:solidFill>
              <a:latin typeface="Eurostile" pitchFamily="34" charset="0"/>
            </a:endParaRPr>
          </a:p>
        </p:txBody>
      </p:sp>
    </p:spTree>
    <p:extLst>
      <p:ext uri="{BB962C8B-B14F-4D97-AF65-F5344CB8AC3E}">
        <p14:creationId xmlns:p14="http://schemas.microsoft.com/office/powerpoint/2010/main" val="189276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B0F0"/>
                </a:solidFill>
                <a:latin typeface="Eurostile" pitchFamily="34" charset="0"/>
              </a:rPr>
              <a:t>r</a:t>
            </a:r>
            <a:r>
              <a:rPr lang="en-CA" dirty="0" smtClean="0">
                <a:solidFill>
                  <a:srgbClr val="00B0F0"/>
                </a:solidFill>
                <a:latin typeface="Eurostile" pitchFamily="34" charset="0"/>
              </a:rPr>
              <a:t>educing stigma</a:t>
            </a:r>
            <a:endParaRPr lang="en-CA" dirty="0">
              <a:solidFill>
                <a:srgbClr val="00B0F0"/>
              </a:solidFill>
              <a:latin typeface="Eurostile" pitchFamily="34" charset="0"/>
            </a:endParaRPr>
          </a:p>
        </p:txBody>
      </p:sp>
      <p:pic>
        <p:nvPicPr>
          <p:cNvPr id="3082" name="Picture 10" descr="Image result for can we talk campaign mental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76774"/>
            <a:ext cx="4057688" cy="16478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firefighter peer support pro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6572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mnesty international mental health campaig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3109" y="2590800"/>
            <a:ext cx="39624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an we talk mental heal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3962400"/>
            <a:ext cx="42005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darth vader wants yo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5701" y="1104900"/>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2"/>
                                        </p:tgtEl>
                                        <p:attrNameLst>
                                          <p:attrName>style.visibility</p:attrName>
                                        </p:attrNameLst>
                                      </p:cBhvr>
                                      <p:to>
                                        <p:strVal val="visible"/>
                                      </p:to>
                                    </p:set>
                                    <p:animEffect transition="in" filter="fade">
                                      <p:cBhvr>
                                        <p:cTn id="17" dur="500"/>
                                        <p:tgtEl>
                                          <p:spTgt spid="30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5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p:cTn id="27" dur="500" fill="hold"/>
                                        <p:tgtEl>
                                          <p:spTgt spid="1026"/>
                                        </p:tgtEl>
                                        <p:attrNameLst>
                                          <p:attrName>ppt_w</p:attrName>
                                        </p:attrNameLst>
                                      </p:cBhvr>
                                      <p:tavLst>
                                        <p:tav tm="0">
                                          <p:val>
                                            <p:fltVal val="0"/>
                                          </p:val>
                                        </p:tav>
                                        <p:tav tm="100000">
                                          <p:val>
                                            <p:strVal val="#ppt_w"/>
                                          </p:val>
                                        </p:tav>
                                      </p:tavLst>
                                    </p:anim>
                                    <p:anim calcmode="lin" valueType="num">
                                      <p:cBhvr>
                                        <p:cTn id="28" dur="500" fill="hold"/>
                                        <p:tgtEl>
                                          <p:spTgt spid="1026"/>
                                        </p:tgtEl>
                                        <p:attrNameLst>
                                          <p:attrName>ppt_h</p:attrName>
                                        </p:attrNameLst>
                                      </p:cBhvr>
                                      <p:tavLst>
                                        <p:tav tm="0">
                                          <p:val>
                                            <p:fltVal val="0"/>
                                          </p:val>
                                        </p:tav>
                                        <p:tav tm="100000">
                                          <p:val>
                                            <p:strVal val="#ppt_h"/>
                                          </p:val>
                                        </p:tav>
                                      </p:tavLst>
                                    </p:anim>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B0F0"/>
                </a:solidFill>
                <a:latin typeface="Eurostile" pitchFamily="34" charset="0"/>
              </a:rPr>
              <a:t>organizational symptoms</a:t>
            </a:r>
            <a:endParaRPr lang="en-CA" dirty="0">
              <a:solidFill>
                <a:srgbClr val="00B0F0"/>
              </a:solidFill>
              <a:latin typeface="Eurostile" pitchFamily="34" charset="0"/>
            </a:endParaRPr>
          </a:p>
        </p:txBody>
      </p:sp>
      <p:sp>
        <p:nvSpPr>
          <p:cNvPr id="3" name="Content Placeholder 2"/>
          <p:cNvSpPr>
            <a:spLocks noGrp="1"/>
          </p:cNvSpPr>
          <p:nvPr>
            <p:ph idx="1"/>
          </p:nvPr>
        </p:nvSpPr>
        <p:spPr/>
        <p:txBody>
          <a:bodyPr>
            <a:normAutofit/>
          </a:bodyPr>
          <a:lstStyle/>
          <a:p>
            <a:r>
              <a:rPr lang="en-US" altLang="en-US" dirty="0" smtClean="0">
                <a:solidFill>
                  <a:srgbClr val="0070C0"/>
                </a:solidFill>
              </a:rPr>
              <a:t>Breakdown in </a:t>
            </a:r>
            <a:r>
              <a:rPr lang="en-US" altLang="en-US" dirty="0" smtClean="0">
                <a:solidFill>
                  <a:srgbClr val="92D050"/>
                </a:solidFill>
              </a:rPr>
              <a:t>communication</a:t>
            </a:r>
            <a:r>
              <a:rPr lang="en-US" altLang="en-US" dirty="0" smtClean="0">
                <a:solidFill>
                  <a:srgbClr val="0070C0"/>
                </a:solidFill>
              </a:rPr>
              <a:t>, </a:t>
            </a:r>
            <a:r>
              <a:rPr lang="en-US" altLang="en-US" dirty="0" smtClean="0">
                <a:solidFill>
                  <a:srgbClr val="92D050"/>
                </a:solidFill>
              </a:rPr>
              <a:t>trust</a:t>
            </a:r>
            <a:r>
              <a:rPr lang="en-US" altLang="en-US" dirty="0" smtClean="0">
                <a:solidFill>
                  <a:srgbClr val="0070C0"/>
                </a:solidFill>
              </a:rPr>
              <a:t>, </a:t>
            </a:r>
            <a:r>
              <a:rPr lang="en-US" altLang="en-US" dirty="0" smtClean="0">
                <a:solidFill>
                  <a:srgbClr val="92D050"/>
                </a:solidFill>
              </a:rPr>
              <a:t>productivity</a:t>
            </a:r>
          </a:p>
          <a:p>
            <a:r>
              <a:rPr lang="en-US" altLang="en-US" dirty="0" smtClean="0">
                <a:solidFill>
                  <a:srgbClr val="0070C0"/>
                </a:solidFill>
              </a:rPr>
              <a:t>Workers feel </a:t>
            </a:r>
            <a:r>
              <a:rPr lang="en-US" altLang="en-US" dirty="0" smtClean="0">
                <a:solidFill>
                  <a:srgbClr val="92D050"/>
                </a:solidFill>
              </a:rPr>
              <a:t>powerless</a:t>
            </a:r>
            <a:r>
              <a:rPr lang="en-US" altLang="en-US" dirty="0" smtClean="0">
                <a:solidFill>
                  <a:srgbClr val="0070C0"/>
                </a:solidFill>
              </a:rPr>
              <a:t>, </a:t>
            </a:r>
            <a:r>
              <a:rPr lang="en-US" altLang="en-US" dirty="0" smtClean="0">
                <a:solidFill>
                  <a:srgbClr val="92D050"/>
                </a:solidFill>
              </a:rPr>
              <a:t>hopeless</a:t>
            </a:r>
          </a:p>
          <a:p>
            <a:r>
              <a:rPr lang="en-US" altLang="en-US" dirty="0" smtClean="0">
                <a:solidFill>
                  <a:srgbClr val="0070C0"/>
                </a:solidFill>
              </a:rPr>
              <a:t>Turnover in </a:t>
            </a:r>
            <a:r>
              <a:rPr lang="en-US" altLang="en-US" dirty="0" smtClean="0">
                <a:solidFill>
                  <a:srgbClr val="92D050"/>
                </a:solidFill>
              </a:rPr>
              <a:t>roles and responsibilities</a:t>
            </a:r>
          </a:p>
          <a:p>
            <a:r>
              <a:rPr lang="en-US" altLang="en-US" dirty="0" smtClean="0">
                <a:solidFill>
                  <a:srgbClr val="92D050"/>
                </a:solidFill>
              </a:rPr>
              <a:t>Absenteeism, increased health costs, substance abuse, emotional outbursts</a:t>
            </a:r>
          </a:p>
        </p:txBody>
      </p:sp>
    </p:spTree>
    <p:extLst>
      <p:ext uri="{BB962C8B-B14F-4D97-AF65-F5344CB8AC3E}">
        <p14:creationId xmlns:p14="http://schemas.microsoft.com/office/powerpoint/2010/main" val="1227316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3174</TotalTime>
  <Words>3612</Words>
  <Application>Microsoft Office PowerPoint</Application>
  <PresentationFormat>On-screen Show (4:3)</PresentationFormat>
  <Paragraphs>235</Paragraphs>
  <Slides>16</Slides>
  <Notes>16</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Office Theme</vt:lpstr>
      <vt:lpstr>1_Office Theme</vt:lpstr>
      <vt:lpstr>2_Office Theme</vt:lpstr>
      <vt:lpstr>4_Office Theme</vt:lpstr>
      <vt:lpstr>5_Office Theme</vt:lpstr>
      <vt:lpstr>3_Office Theme</vt:lpstr>
      <vt:lpstr>6_Office Theme</vt:lpstr>
      <vt:lpstr>Mental Health First Aid A Strathcona County Case Study</vt:lpstr>
      <vt:lpstr>what we’ll cover</vt:lpstr>
      <vt:lpstr>who am I?</vt:lpstr>
      <vt:lpstr>who I’m not!</vt:lpstr>
      <vt:lpstr>what are we talking about?</vt:lpstr>
      <vt:lpstr>the injury spectrum</vt:lpstr>
      <vt:lpstr>value yourself</vt:lpstr>
      <vt:lpstr>reducing stigma</vt:lpstr>
      <vt:lpstr>organizational symptoms</vt:lpstr>
      <vt:lpstr>organizational strategies</vt:lpstr>
      <vt:lpstr>the County Case Study</vt:lpstr>
      <vt:lpstr>what was done</vt:lpstr>
      <vt:lpstr>regaining normal</vt:lpstr>
      <vt:lpstr>where to go from here?</vt:lpstr>
      <vt:lpstr>mental illness is nothing to be ashamed of, but stigma and bias shame us all</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Greidanus</dc:creator>
  <cp:lastModifiedBy>Jason Greidanus</cp:lastModifiedBy>
  <cp:revision>164</cp:revision>
  <dcterms:created xsi:type="dcterms:W3CDTF">2006-08-16T00:00:00Z</dcterms:created>
  <dcterms:modified xsi:type="dcterms:W3CDTF">2019-04-04T14:58:16Z</dcterms:modified>
</cp:coreProperties>
</file>